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handoutMasterIdLst>
    <p:handoutMasterId r:id="rId22"/>
  </p:handoutMasterIdLst>
  <p:sldIdLst>
    <p:sldId id="256" r:id="rId2"/>
    <p:sldId id="257" r:id="rId3"/>
    <p:sldId id="261" r:id="rId4"/>
    <p:sldId id="281" r:id="rId5"/>
    <p:sldId id="303" r:id="rId6"/>
    <p:sldId id="304" r:id="rId7"/>
    <p:sldId id="305" r:id="rId8"/>
    <p:sldId id="262" r:id="rId9"/>
    <p:sldId id="264" r:id="rId10"/>
    <p:sldId id="306" r:id="rId11"/>
    <p:sldId id="307" r:id="rId12"/>
    <p:sldId id="260" r:id="rId13"/>
    <p:sldId id="263" r:id="rId14"/>
    <p:sldId id="308" r:id="rId15"/>
    <p:sldId id="309" r:id="rId16"/>
    <p:sldId id="267" r:id="rId17"/>
    <p:sldId id="268" r:id="rId18"/>
    <p:sldId id="285" r:id="rId19"/>
    <p:sldId id="286" r:id="rId20"/>
    <p:sldId id="27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53B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551" autoAdjust="0"/>
    <p:restoredTop sz="90929" autoAdjust="0"/>
  </p:normalViewPr>
  <p:slideViewPr>
    <p:cSldViewPr>
      <p:cViewPr>
        <p:scale>
          <a:sx n="117" d="100"/>
          <a:sy n="117" d="100"/>
        </p:scale>
        <p:origin x="-27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6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58310278821499"/>
          <c:y val="3.4386592546627612E-2"/>
          <c:w val="0.86945268831696221"/>
          <c:h val="0.68509630366273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Before FSCT</c:v>
                </c:pt>
              </c:strCache>
            </c:strRef>
          </c:tx>
          <c:invertIfNegative val="0"/>
          <c:dLbls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2009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Лист1!$B$1:$H$1</c:f>
              <c:strCache>
                <c:ptCount val="7"/>
                <c:pt idx="0">
                  <c:v>Diarrhea (doughy stool)</c:v>
                </c:pt>
                <c:pt idx="1">
                  <c:v>Blood</c:v>
                </c:pt>
                <c:pt idx="2">
                  <c:v>Mucus</c:v>
                </c:pt>
                <c:pt idx="3">
                  <c:v>Pus</c:v>
                </c:pt>
                <c:pt idx="4">
                  <c:v>Tenesmus</c:v>
                </c:pt>
                <c:pt idx="5">
                  <c:v>Abdominal pain</c:v>
                </c:pt>
                <c:pt idx="6">
                  <c:v>Fever</c:v>
                </c:pt>
              </c:strCache>
            </c:strRef>
          </c:cat>
          <c:val>
            <c:numRef>
              <c:f>Лист1!$B$2:$H$2</c:f>
              <c:numCache>
                <c:formatCode>0%</c:formatCode>
                <c:ptCount val="7"/>
                <c:pt idx="0">
                  <c:v>0.27</c:v>
                </c:pt>
                <c:pt idx="1">
                  <c:v>0.96</c:v>
                </c:pt>
                <c:pt idx="2">
                  <c:v>0.96</c:v>
                </c:pt>
                <c:pt idx="3">
                  <c:v>0.12</c:v>
                </c:pt>
                <c:pt idx="4">
                  <c:v>0.76</c:v>
                </c:pt>
                <c:pt idx="5">
                  <c:v>0.96</c:v>
                </c:pt>
                <c:pt idx="6">
                  <c:v>0.4</c:v>
                </c:pt>
              </c:numCache>
            </c:numRef>
          </c:val>
        </c:ser>
        <c:ser>
          <c:idx val="2"/>
          <c:order val="1"/>
          <c:tx>
            <c:strRef>
              <c:f>Лист1!$A$4</c:f>
              <c:strCache>
                <c:ptCount val="1"/>
                <c:pt idx="0">
                  <c:v>After 1 month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2009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Лист1!$B$1:$H$1</c:f>
              <c:strCache>
                <c:ptCount val="7"/>
                <c:pt idx="0">
                  <c:v>Diarrhea (doughy stool)</c:v>
                </c:pt>
                <c:pt idx="1">
                  <c:v>Blood</c:v>
                </c:pt>
                <c:pt idx="2">
                  <c:v>Mucus</c:v>
                </c:pt>
                <c:pt idx="3">
                  <c:v>Pus</c:v>
                </c:pt>
                <c:pt idx="4">
                  <c:v>Tenesmus</c:v>
                </c:pt>
                <c:pt idx="5">
                  <c:v>Abdominal pain</c:v>
                </c:pt>
                <c:pt idx="6">
                  <c:v>Fever</c:v>
                </c:pt>
              </c:strCache>
            </c:strRef>
          </c:cat>
          <c:val>
            <c:numRef>
              <c:f>Лист1!$B$4:$H$4</c:f>
              <c:numCache>
                <c:formatCode>0%</c:formatCode>
                <c:ptCount val="7"/>
                <c:pt idx="0">
                  <c:v>0.89</c:v>
                </c:pt>
                <c:pt idx="1">
                  <c:v>0.44</c:v>
                </c:pt>
                <c:pt idx="2">
                  <c:v>0.55000000000000004</c:v>
                </c:pt>
                <c:pt idx="3">
                  <c:v>0</c:v>
                </c:pt>
                <c:pt idx="4">
                  <c:v>0.11</c:v>
                </c:pt>
                <c:pt idx="5">
                  <c:v>0.17</c:v>
                </c:pt>
                <c:pt idx="6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40766080"/>
        <c:axId val="40767872"/>
      </c:barChart>
      <c:catAx>
        <c:axId val="4076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0767872"/>
        <c:crosses val="autoZero"/>
        <c:auto val="1"/>
        <c:lblAlgn val="ctr"/>
        <c:lblOffset val="100"/>
        <c:noMultiLvlLbl val="0"/>
      </c:catAx>
      <c:valAx>
        <c:axId val="40767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0766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7092511013215894E-3"/>
          <c:y val="0.85117056856187301"/>
          <c:w val="0.98788546255506604"/>
          <c:h val="0.15050167224080269"/>
        </c:manualLayout>
      </c:layout>
      <c:overlay val="0"/>
      <c:txPr>
        <a:bodyPr/>
        <a:lstStyle/>
        <a:p>
          <a:pPr>
            <a:defRPr sz="3215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8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48964712744241"/>
          <c:y val="4.4861391929187339E-2"/>
          <c:w val="0.87930787708175795"/>
          <c:h val="0.65521613853228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Before FSCT 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10"/>
                <c:pt idx="0">
                  <c:v>Diarrhea (soft stool)</c:v>
                </c:pt>
                <c:pt idx="1">
                  <c:v>Blood</c:v>
                </c:pt>
                <c:pt idx="2">
                  <c:v>Mucus</c:v>
                </c:pt>
                <c:pt idx="3">
                  <c:v>Pus</c:v>
                </c:pt>
                <c:pt idx="4">
                  <c:v>Tenesmus</c:v>
                </c:pt>
                <c:pt idx="5">
                  <c:v>Abdominal pain</c:v>
                </c:pt>
                <c:pt idx="6">
                  <c:v>Fever</c:v>
                </c:pt>
                <c:pt idx="7">
                  <c:v>Fatigue</c:v>
                </c:pt>
                <c:pt idx="8">
                  <c:v>Joint pain</c:v>
                </c:pt>
                <c:pt idx="9">
                  <c:v>Well-formd stool</c:v>
                </c:pt>
              </c:strCache>
            </c:strRef>
          </c:cat>
          <c:val>
            <c:numRef>
              <c:f>Лист1!$B$2:$K$2</c:f>
              <c:numCache>
                <c:formatCode>0%</c:formatCode>
                <c:ptCount val="10"/>
                <c:pt idx="0">
                  <c:v>0.92</c:v>
                </c:pt>
                <c:pt idx="1">
                  <c:v>0.83</c:v>
                </c:pt>
                <c:pt idx="2">
                  <c:v>0.5</c:v>
                </c:pt>
                <c:pt idx="3">
                  <c:v>0.25</c:v>
                </c:pt>
                <c:pt idx="4">
                  <c:v>0.33</c:v>
                </c:pt>
                <c:pt idx="5">
                  <c:v>0.5</c:v>
                </c:pt>
                <c:pt idx="6">
                  <c:v>0.75</c:v>
                </c:pt>
                <c:pt idx="7">
                  <c:v>1</c:v>
                </c:pt>
                <c:pt idx="8">
                  <c:v>0.42</c:v>
                </c:pt>
                <c:pt idx="9">
                  <c:v>0.08</c:v>
                </c:pt>
              </c:numCache>
            </c:numRef>
          </c:val>
        </c:ser>
        <c:ser>
          <c:idx val="2"/>
          <c:order val="1"/>
          <c:tx>
            <c:strRef>
              <c:f>Лист1!$A$4</c:f>
              <c:strCache>
                <c:ptCount val="1"/>
                <c:pt idx="0">
                  <c:v>After 1 month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10"/>
                <c:pt idx="0">
                  <c:v>Diarrhea (soft stool)</c:v>
                </c:pt>
                <c:pt idx="1">
                  <c:v>Blood</c:v>
                </c:pt>
                <c:pt idx="2">
                  <c:v>Mucus</c:v>
                </c:pt>
                <c:pt idx="3">
                  <c:v>Pus</c:v>
                </c:pt>
                <c:pt idx="4">
                  <c:v>Tenesmus</c:v>
                </c:pt>
                <c:pt idx="5">
                  <c:v>Abdominal pain</c:v>
                </c:pt>
                <c:pt idx="6">
                  <c:v>Fever</c:v>
                </c:pt>
                <c:pt idx="7">
                  <c:v>Fatigue</c:v>
                </c:pt>
                <c:pt idx="8">
                  <c:v>Joint pain</c:v>
                </c:pt>
                <c:pt idx="9">
                  <c:v>Well-formd stool</c:v>
                </c:pt>
              </c:strCache>
            </c:strRef>
          </c:cat>
          <c:val>
            <c:numRef>
              <c:f>Лист1!$B$4:$K$4</c:f>
              <c:numCache>
                <c:formatCode>0%</c:formatCode>
                <c:ptCount val="10"/>
                <c:pt idx="0">
                  <c:v>0.38</c:v>
                </c:pt>
                <c:pt idx="1">
                  <c:v>0.38</c:v>
                </c:pt>
                <c:pt idx="2">
                  <c:v>0</c:v>
                </c:pt>
                <c:pt idx="3">
                  <c:v>0</c:v>
                </c:pt>
                <c:pt idx="4">
                  <c:v>0.13</c:v>
                </c:pt>
                <c:pt idx="5">
                  <c:v>0.38</c:v>
                </c:pt>
                <c:pt idx="6">
                  <c:v>0.25</c:v>
                </c:pt>
                <c:pt idx="7">
                  <c:v>0.25</c:v>
                </c:pt>
                <c:pt idx="8">
                  <c:v>0.13</c:v>
                </c:pt>
                <c:pt idx="9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42031360"/>
        <c:axId val="42033152"/>
      </c:barChart>
      <c:catAx>
        <c:axId val="4203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2033152"/>
        <c:crosses val="autoZero"/>
        <c:auto val="1"/>
        <c:lblAlgn val="ctr"/>
        <c:lblOffset val="100"/>
        <c:noMultiLvlLbl val="0"/>
      </c:catAx>
      <c:valAx>
        <c:axId val="42033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2031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0053909118965316E-3"/>
          <c:y val="0.84381355896153176"/>
          <c:w val="0.97964896782724165"/>
          <c:h val="0.13281214240440375"/>
        </c:manualLayout>
      </c:layout>
      <c:overlay val="0"/>
      <c:txPr>
        <a:bodyPr/>
        <a:lstStyle/>
        <a:p>
          <a:pPr>
            <a:defRPr sz="3198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00737083391245E-2"/>
          <c:y val="7.4074074074074084E-2"/>
          <c:w val="0.89531091231530402"/>
          <c:h val="0.579098062227744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Ref.Gr.</c:v>
                </c:pt>
              </c:strCache>
            </c:strRef>
          </c:tx>
          <c:spPr>
            <a:ln w="63469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Лист1!$B$2:$Q$2</c:f>
              <c:strCache>
                <c:ptCount val="16"/>
                <c:pt idx="0">
                  <c:v>Before FSCT</c:v>
                </c:pt>
                <c:pt idx="1">
                  <c:v>1-2</c:v>
                </c:pt>
                <c:pt idx="2">
                  <c:v>3-4</c:v>
                </c:pt>
                <c:pt idx="3">
                  <c:v>5-6</c:v>
                </c:pt>
                <c:pt idx="4">
                  <c:v>7-8</c:v>
                </c:pt>
                <c:pt idx="5">
                  <c:v>9-10</c:v>
                </c:pt>
                <c:pt idx="6">
                  <c:v>11-12</c:v>
                </c:pt>
                <c:pt idx="7">
                  <c:v>13-14</c:v>
                </c:pt>
                <c:pt idx="8">
                  <c:v>15-16</c:v>
                </c:pt>
                <c:pt idx="9">
                  <c:v>17-18</c:v>
                </c:pt>
                <c:pt idx="10">
                  <c:v>19-20</c:v>
                </c:pt>
                <c:pt idx="11">
                  <c:v>21-22</c:v>
                </c:pt>
                <c:pt idx="12">
                  <c:v>23-24</c:v>
                </c:pt>
                <c:pt idx="13">
                  <c:v>25-26</c:v>
                </c:pt>
                <c:pt idx="14">
                  <c:v>27-28</c:v>
                </c:pt>
                <c:pt idx="15">
                  <c:v>29-30</c:v>
                </c:pt>
              </c:strCache>
            </c:strRef>
          </c:cat>
          <c:val>
            <c:numRef>
              <c:f>Лист1!$B$3:$Q$3</c:f>
              <c:numCache>
                <c:formatCode>General</c:formatCode>
                <c:ptCount val="16"/>
                <c:pt idx="0">
                  <c:v>8.6</c:v>
                </c:pt>
                <c:pt idx="1">
                  <c:v>6.8</c:v>
                </c:pt>
                <c:pt idx="2">
                  <c:v>5.0999999999999996</c:v>
                </c:pt>
                <c:pt idx="3">
                  <c:v>4</c:v>
                </c:pt>
                <c:pt idx="4">
                  <c:v>3</c:v>
                </c:pt>
                <c:pt idx="5">
                  <c:v>2.8</c:v>
                </c:pt>
                <c:pt idx="6">
                  <c:v>2.7</c:v>
                </c:pt>
                <c:pt idx="7">
                  <c:v>2.8</c:v>
                </c:pt>
                <c:pt idx="8">
                  <c:v>2.7</c:v>
                </c:pt>
                <c:pt idx="9">
                  <c:v>2.6</c:v>
                </c:pt>
                <c:pt idx="10">
                  <c:v>2.6</c:v>
                </c:pt>
                <c:pt idx="11">
                  <c:v>2.5</c:v>
                </c:pt>
                <c:pt idx="12">
                  <c:v>2.5</c:v>
                </c:pt>
                <c:pt idx="13">
                  <c:v>2.4</c:v>
                </c:pt>
                <c:pt idx="14">
                  <c:v>2.2999999999999998</c:v>
                </c:pt>
                <c:pt idx="15">
                  <c:v>2.2999999999999998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Лист1!$A$7</c:f>
              <c:strCache>
                <c:ptCount val="1"/>
                <c:pt idx="0">
                  <c:v>Cont.Gr.</c:v>
                </c:pt>
              </c:strCache>
            </c:strRef>
          </c:tx>
          <c:spPr>
            <a:ln w="63469">
              <a:solidFill>
                <a:schemeClr val="accent1"/>
              </a:solidFill>
            </a:ln>
          </c:spPr>
          <c:marker>
            <c:symbol val="diamond"/>
            <c:size val="12"/>
            <c:spPr>
              <a:solidFill>
                <a:schemeClr val="accent1"/>
              </a:solidFill>
            </c:spPr>
          </c:marker>
          <c:cat>
            <c:strRef>
              <c:f>Лист1!$B$2:$Q$2</c:f>
              <c:strCache>
                <c:ptCount val="16"/>
                <c:pt idx="0">
                  <c:v>Before FSCT</c:v>
                </c:pt>
                <c:pt idx="1">
                  <c:v>1-2</c:v>
                </c:pt>
                <c:pt idx="2">
                  <c:v>3-4</c:v>
                </c:pt>
                <c:pt idx="3">
                  <c:v>5-6</c:v>
                </c:pt>
                <c:pt idx="4">
                  <c:v>7-8</c:v>
                </c:pt>
                <c:pt idx="5">
                  <c:v>9-10</c:v>
                </c:pt>
                <c:pt idx="6">
                  <c:v>11-12</c:v>
                </c:pt>
                <c:pt idx="7">
                  <c:v>13-14</c:v>
                </c:pt>
                <c:pt idx="8">
                  <c:v>15-16</c:v>
                </c:pt>
                <c:pt idx="9">
                  <c:v>17-18</c:v>
                </c:pt>
                <c:pt idx="10">
                  <c:v>19-20</c:v>
                </c:pt>
                <c:pt idx="11">
                  <c:v>21-22</c:v>
                </c:pt>
                <c:pt idx="12">
                  <c:v>23-24</c:v>
                </c:pt>
                <c:pt idx="13">
                  <c:v>25-26</c:v>
                </c:pt>
                <c:pt idx="14">
                  <c:v>27-28</c:v>
                </c:pt>
                <c:pt idx="15">
                  <c:v>29-30</c:v>
                </c:pt>
              </c:strCache>
            </c:strRef>
          </c:cat>
          <c:val>
            <c:numRef>
              <c:f>Лист1!$B$7:$Q$7</c:f>
              <c:numCache>
                <c:formatCode>General</c:formatCode>
                <c:ptCount val="16"/>
                <c:pt idx="0">
                  <c:v>7.3</c:v>
                </c:pt>
                <c:pt idx="1">
                  <c:v>7</c:v>
                </c:pt>
                <c:pt idx="2">
                  <c:v>6.8</c:v>
                </c:pt>
                <c:pt idx="3">
                  <c:v>6.5</c:v>
                </c:pt>
                <c:pt idx="4">
                  <c:v>6</c:v>
                </c:pt>
                <c:pt idx="5">
                  <c:v>5.7</c:v>
                </c:pt>
                <c:pt idx="6">
                  <c:v>5.2</c:v>
                </c:pt>
                <c:pt idx="7">
                  <c:v>4.4000000000000004</c:v>
                </c:pt>
                <c:pt idx="8">
                  <c:v>4</c:v>
                </c:pt>
                <c:pt idx="9">
                  <c:v>3.8</c:v>
                </c:pt>
                <c:pt idx="10">
                  <c:v>3.7</c:v>
                </c:pt>
                <c:pt idx="11">
                  <c:v>3.5</c:v>
                </c:pt>
                <c:pt idx="12">
                  <c:v>3.3</c:v>
                </c:pt>
                <c:pt idx="13">
                  <c:v>3</c:v>
                </c:pt>
                <c:pt idx="14">
                  <c:v>2.8</c:v>
                </c:pt>
                <c:pt idx="15">
                  <c:v>2.8</c:v>
                </c:pt>
              </c:numCache>
            </c:numRef>
          </c:val>
          <c:smooth val="0"/>
        </c:ser>
        <c:ser>
          <c:idx val="6"/>
          <c:order val="2"/>
          <c:tx>
            <c:strRef>
              <c:f>Лист1!$A$12</c:f>
              <c:strCache>
                <c:ptCount val="1"/>
                <c:pt idx="0">
                  <c:v>p&lt;0,05 in comparison with Cont.Gr.</c:v>
                </c:pt>
              </c:strCache>
            </c:strRef>
          </c:tx>
          <c:spPr>
            <a:ln w="47602">
              <a:noFill/>
            </a:ln>
          </c:spPr>
          <c:marker>
            <c:symbol val="plus"/>
            <c:size val="15"/>
            <c:spPr>
              <a:noFill/>
            </c:spPr>
          </c:marker>
          <c:dPt>
            <c:idx val="4"/>
            <c:bubble3D val="0"/>
            <c:spPr>
              <a:ln w="25388">
                <a:solidFill>
                  <a:schemeClr val="tx1"/>
                </a:solidFill>
              </a:ln>
            </c:spPr>
          </c:dPt>
          <c:dPt>
            <c:idx val="5"/>
            <c:marker>
              <c:symbol val="plus"/>
              <c:size val="14"/>
            </c:marker>
            <c:bubble3D val="0"/>
          </c:dPt>
          <c:val>
            <c:numRef>
              <c:f>Лист1!$B$12:$Q$12</c:f>
              <c:numCache>
                <c:formatCode>General</c:formatCode>
                <c:ptCount val="16"/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72320"/>
        <c:axId val="43516288"/>
      </c:lineChart>
      <c:catAx>
        <c:axId val="42072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99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 smtClean="0"/>
                  <a:t>Day</a:t>
                </a:r>
                <a:endParaRPr lang="uk-UA" dirty="0"/>
              </a:p>
            </c:rich>
          </c:tx>
          <c:layout>
            <c:manualLayout>
              <c:xMode val="edge"/>
              <c:yMode val="edge"/>
              <c:x val="0.49289083016892227"/>
              <c:y val="0.78673320332040098"/>
            </c:manualLayout>
          </c:layout>
          <c:overlay val="0"/>
        </c:title>
        <c:numFmt formatCode="@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/>
            </a:pPr>
            <a:endParaRPr lang="en-US"/>
          </a:p>
        </c:txPr>
        <c:crossAx val="4351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5162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600" dirty="0" smtClean="0"/>
                  <a:t>Stool  frequency</a:t>
                </a:r>
                <a:endParaRPr lang="uk-UA" sz="1600" dirty="0"/>
              </a:p>
            </c:rich>
          </c:tx>
          <c:layout>
            <c:manualLayout>
              <c:xMode val="edge"/>
              <c:yMode val="edge"/>
              <c:x val="3.766987409818204E-3"/>
              <c:y val="0.180999452772422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20723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7737851829294833E-3"/>
          <c:y val="0.82467562142967443"/>
          <c:w val="0.97407241774336228"/>
          <c:h val="0.12461818743245312"/>
        </c:manualLayout>
      </c:layout>
      <c:overlay val="0"/>
      <c:txPr>
        <a:bodyPr/>
        <a:lstStyle/>
        <a:p>
          <a:pPr>
            <a:defRPr sz="2399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36559967087404"/>
          <c:y val="2.5166936718430993E-2"/>
          <c:w val="0.82938177469574803"/>
          <c:h val="0.6772499664539450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Лист1!$A$47:$B$47</c:f>
              <c:strCache>
                <c:ptCount val="1"/>
                <c:pt idx="0">
                  <c:v>Ref. Gr.</c:v>
                </c:pt>
              </c:strCache>
            </c:strRef>
          </c:tx>
          <c:spPr>
            <a:ln w="63494">
              <a:solidFill>
                <a:srgbClr val="FF0000"/>
              </a:solidFill>
            </a:ln>
          </c:spPr>
          <c:marker>
            <c:symbol val="diamond"/>
            <c:size val="8"/>
            <c:spPr>
              <a:solidFill>
                <a:srgbClr val="FF0000"/>
              </a:solidFill>
            </c:spPr>
          </c:marker>
          <c:cat>
            <c:strRef>
              <c:f>Лист1!$C$46:$G$46</c:f>
              <c:strCache>
                <c:ptCount val="5"/>
                <c:pt idx="0">
                  <c:v>0</c:v>
                </c:pt>
                <c:pt idx="1">
                  <c:v>Week 2</c:v>
                </c:pt>
                <c:pt idx="2">
                  <c:v>Week 4</c:v>
                </c:pt>
                <c:pt idx="3">
                  <c:v>Week 6</c:v>
                </c:pt>
                <c:pt idx="4">
                  <c:v>Week 8</c:v>
                </c:pt>
              </c:strCache>
            </c:strRef>
          </c:cat>
          <c:val>
            <c:numRef>
              <c:f>Лист1!$C$47:$G$47</c:f>
              <c:numCache>
                <c:formatCode>General</c:formatCode>
                <c:ptCount val="5"/>
                <c:pt idx="0">
                  <c:v>397.63</c:v>
                </c:pt>
                <c:pt idx="1">
                  <c:v>181.79</c:v>
                </c:pt>
                <c:pt idx="2">
                  <c:v>125.05</c:v>
                </c:pt>
                <c:pt idx="3">
                  <c:v>117.54</c:v>
                </c:pt>
                <c:pt idx="4">
                  <c:v>110.8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Лист1!$A$49:$B$49</c:f>
              <c:strCache>
                <c:ptCount val="1"/>
                <c:pt idx="0">
                  <c:v>Cont.Gr.</c:v>
                </c:pt>
              </c:strCache>
            </c:strRef>
          </c:tx>
          <c:spPr>
            <a:ln w="63494">
              <a:solidFill>
                <a:schemeClr val="accent1"/>
              </a:solidFill>
            </a:ln>
          </c:spPr>
          <c:marker>
            <c:symbol val="square"/>
            <c:size val="8"/>
            <c:spPr>
              <a:solidFill>
                <a:srgbClr val="4F81BD"/>
              </a:solidFill>
            </c:spPr>
          </c:marker>
          <c:cat>
            <c:strRef>
              <c:f>Лист1!$C$46:$G$46</c:f>
              <c:strCache>
                <c:ptCount val="5"/>
                <c:pt idx="0">
                  <c:v>0</c:v>
                </c:pt>
                <c:pt idx="1">
                  <c:v>Week 2</c:v>
                </c:pt>
                <c:pt idx="2">
                  <c:v>Week 4</c:v>
                </c:pt>
                <c:pt idx="3">
                  <c:v>Week 6</c:v>
                </c:pt>
                <c:pt idx="4">
                  <c:v>Week 8</c:v>
                </c:pt>
              </c:strCache>
            </c:strRef>
          </c:cat>
          <c:val>
            <c:numRef>
              <c:f>Лист1!$C$49:$G$49</c:f>
              <c:numCache>
                <c:formatCode>General</c:formatCode>
                <c:ptCount val="5"/>
                <c:pt idx="0">
                  <c:v>290.04000000000002</c:v>
                </c:pt>
                <c:pt idx="1">
                  <c:v>216.11</c:v>
                </c:pt>
                <c:pt idx="2">
                  <c:v>180.35</c:v>
                </c:pt>
                <c:pt idx="3">
                  <c:v>138.15</c:v>
                </c:pt>
                <c:pt idx="4">
                  <c:v>120.69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87072"/>
        <c:axId val="43588992"/>
      </c:lineChart>
      <c:catAx>
        <c:axId val="4358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358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5889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 smtClean="0"/>
                  <a:t>CDAI points</a:t>
                </a:r>
                <a:r>
                  <a:rPr lang="uk-UA" dirty="0" smtClean="0"/>
                  <a:t>.</a:t>
                </a:r>
                <a:endParaRPr lang="uk-UA" dirty="0"/>
              </a:p>
            </c:rich>
          </c:tx>
          <c:layout>
            <c:manualLayout>
              <c:xMode val="edge"/>
              <c:yMode val="edge"/>
              <c:x val="2.6797640393960653E-2"/>
              <c:y val="0.22676944845138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3587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7006717691757063"/>
          <c:w val="1"/>
          <c:h val="0.12462309344199118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83931175269762E-2"/>
          <c:y val="5.5855963318944192E-2"/>
          <c:w val="0.89576996036253087"/>
          <c:h val="0.6916333411841698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Ref. Gr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diamond"/>
            <c:size val="15"/>
            <c:spPr>
              <a:solidFill>
                <a:srgbClr val="FF0000"/>
              </a:solidFill>
            </c:spPr>
          </c:marker>
          <c:cat>
            <c:strRef>
              <c:f>Лист1!$B$1:$K$1</c:f>
              <c:strCache>
                <c:ptCount val="10"/>
                <c:pt idx="0">
                  <c:v>Before</c:v>
                </c:pt>
                <c:pt idx="1">
                  <c:v>1 - 3</c:v>
                </c:pt>
                <c:pt idx="2">
                  <c:v>4 - 7</c:v>
                </c:pt>
                <c:pt idx="3">
                  <c:v>8 - 14</c:v>
                </c:pt>
                <c:pt idx="4">
                  <c:v>15 - 29</c:v>
                </c:pt>
                <c:pt idx="5">
                  <c:v>30 - 59</c:v>
                </c:pt>
                <c:pt idx="6">
                  <c:v>60 - 89</c:v>
                </c:pt>
                <c:pt idx="7">
                  <c:v>90 - 119</c:v>
                </c:pt>
                <c:pt idx="8">
                  <c:v>120 - 179</c:v>
                </c:pt>
                <c:pt idx="9">
                  <c:v>180 - 360</c:v>
                </c:pt>
              </c:strCache>
            </c:strRef>
          </c:cat>
          <c:val>
            <c:numRef>
              <c:f>Лист1!$B$2:$K$2</c:f>
              <c:numCache>
                <c:formatCode>General</c:formatCode>
                <c:ptCount val="10"/>
                <c:pt idx="0">
                  <c:v>3.3</c:v>
                </c:pt>
                <c:pt idx="1">
                  <c:v>3.22</c:v>
                </c:pt>
                <c:pt idx="2">
                  <c:v>3.4</c:v>
                </c:pt>
                <c:pt idx="3">
                  <c:v>3.44</c:v>
                </c:pt>
                <c:pt idx="4">
                  <c:v>3.47</c:v>
                </c:pt>
                <c:pt idx="5">
                  <c:v>3.57</c:v>
                </c:pt>
                <c:pt idx="6">
                  <c:v>3.59</c:v>
                </c:pt>
                <c:pt idx="7">
                  <c:v>3.78</c:v>
                </c:pt>
                <c:pt idx="8">
                  <c:v>3.73</c:v>
                </c:pt>
                <c:pt idx="9">
                  <c:v>4.01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Cont. Gr</c:v>
                </c:pt>
              </c:strCache>
            </c:strRef>
          </c:tx>
          <c:spPr>
            <a:ln w="63500">
              <a:solidFill>
                <a:schemeClr val="accent1"/>
              </a:solidFill>
            </a:ln>
          </c:spPr>
          <c:marker>
            <c:symbol val="square"/>
            <c:size val="10"/>
            <c:spPr>
              <a:solidFill>
                <a:schemeClr val="accent1"/>
              </a:solidFill>
            </c:spPr>
          </c:marker>
          <c:cat>
            <c:strRef>
              <c:f>Лист1!$B$1:$K$1</c:f>
              <c:strCache>
                <c:ptCount val="10"/>
                <c:pt idx="0">
                  <c:v>Before</c:v>
                </c:pt>
                <c:pt idx="1">
                  <c:v>1 - 3</c:v>
                </c:pt>
                <c:pt idx="2">
                  <c:v>4 - 7</c:v>
                </c:pt>
                <c:pt idx="3">
                  <c:v>8 - 14</c:v>
                </c:pt>
                <c:pt idx="4">
                  <c:v>15 - 29</c:v>
                </c:pt>
                <c:pt idx="5">
                  <c:v>30 - 59</c:v>
                </c:pt>
                <c:pt idx="6">
                  <c:v>60 - 89</c:v>
                </c:pt>
                <c:pt idx="7">
                  <c:v>90 - 119</c:v>
                </c:pt>
                <c:pt idx="8">
                  <c:v>120 - 179</c:v>
                </c:pt>
                <c:pt idx="9">
                  <c:v>180 - 360</c:v>
                </c:pt>
              </c:strCache>
            </c:strRef>
          </c:cat>
          <c:val>
            <c:numRef>
              <c:f>Лист1!$B$3:$K$3</c:f>
              <c:numCache>
                <c:formatCode>0.00</c:formatCode>
                <c:ptCount val="10"/>
                <c:pt idx="0">
                  <c:v>3.68</c:v>
                </c:pt>
                <c:pt idx="1">
                  <c:v>3.66</c:v>
                </c:pt>
                <c:pt idx="2">
                  <c:v>3.68</c:v>
                </c:pt>
                <c:pt idx="3">
                  <c:v>3.7</c:v>
                </c:pt>
                <c:pt idx="4">
                  <c:v>3.74</c:v>
                </c:pt>
                <c:pt idx="5">
                  <c:v>3.65</c:v>
                </c:pt>
                <c:pt idx="6">
                  <c:v>3.57</c:v>
                </c:pt>
                <c:pt idx="7">
                  <c:v>3.66</c:v>
                </c:pt>
                <c:pt idx="8">
                  <c:v>3.74</c:v>
                </c:pt>
                <c:pt idx="9">
                  <c:v>3.73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635456"/>
        <c:axId val="43637760"/>
      </c:lineChart>
      <c:catAx>
        <c:axId val="43635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Days after FSCT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3637760"/>
        <c:crosses val="autoZero"/>
        <c:auto val="1"/>
        <c:lblAlgn val="ctr"/>
        <c:lblOffset val="100"/>
        <c:noMultiLvlLbl val="0"/>
      </c:catAx>
      <c:valAx>
        <c:axId val="43637760"/>
        <c:scaling>
          <c:orientation val="minMax"/>
          <c:max val="4.5"/>
          <c:min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635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3234665111303431E-4"/>
          <c:y val="0.90472431696200617"/>
          <c:w val="0.99020839408962769"/>
          <c:h val="9.5275683037993775E-2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102216329333177E-2"/>
          <c:y val="4.4861391929187228E-2"/>
          <c:w val="0.89317887721036471"/>
          <c:h val="0.6978179418811015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Ref. Gr.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square"/>
            <c:size val="10"/>
            <c:spPr>
              <a:solidFill>
                <a:srgbClr val="FF0000"/>
              </a:solidFill>
            </c:spPr>
          </c:marker>
          <c:cat>
            <c:strRef>
              <c:f>Лист1!$B$1:$K$1</c:f>
              <c:strCache>
                <c:ptCount val="10"/>
                <c:pt idx="0">
                  <c:v>Before</c:v>
                </c:pt>
                <c:pt idx="1">
                  <c:v>1 - 3</c:v>
                </c:pt>
                <c:pt idx="2">
                  <c:v>4 - 7</c:v>
                </c:pt>
                <c:pt idx="3">
                  <c:v>8 - 14</c:v>
                </c:pt>
                <c:pt idx="4">
                  <c:v>15 - 29</c:v>
                </c:pt>
                <c:pt idx="5">
                  <c:v>30 - 59</c:v>
                </c:pt>
                <c:pt idx="6">
                  <c:v>60 - 89</c:v>
                </c:pt>
                <c:pt idx="7">
                  <c:v>90 - 119</c:v>
                </c:pt>
                <c:pt idx="8">
                  <c:v>120 - 179</c:v>
                </c:pt>
                <c:pt idx="9">
                  <c:v>180 - 360</c:v>
                </c:pt>
              </c:strCache>
            </c:strRef>
          </c:cat>
          <c:val>
            <c:numRef>
              <c:f>Лист1!$B$2:$K$2</c:f>
              <c:numCache>
                <c:formatCode>General</c:formatCode>
                <c:ptCount val="10"/>
                <c:pt idx="0">
                  <c:v>104.26</c:v>
                </c:pt>
                <c:pt idx="1">
                  <c:v>99.24</c:v>
                </c:pt>
                <c:pt idx="2">
                  <c:v>103.57</c:v>
                </c:pt>
                <c:pt idx="3">
                  <c:v>105.32</c:v>
                </c:pt>
                <c:pt idx="4">
                  <c:v>110.62</c:v>
                </c:pt>
                <c:pt idx="5">
                  <c:v>114.19</c:v>
                </c:pt>
                <c:pt idx="6">
                  <c:v>115.87</c:v>
                </c:pt>
                <c:pt idx="7">
                  <c:v>124</c:v>
                </c:pt>
                <c:pt idx="8">
                  <c:v>125.36</c:v>
                </c:pt>
                <c:pt idx="9">
                  <c:v>131.24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Cont. Gr.</c:v>
                </c:pt>
              </c:strCache>
            </c:strRef>
          </c:tx>
          <c:spPr>
            <a:ln w="63500">
              <a:solidFill>
                <a:srgbClr val="4F81BD"/>
              </a:solidFill>
            </a:ln>
          </c:spPr>
          <c:marker>
            <c:symbol val="square"/>
            <c:size val="10"/>
            <c:spPr>
              <a:solidFill>
                <a:schemeClr val="accent1"/>
              </a:solidFill>
            </c:spPr>
          </c:marker>
          <c:cat>
            <c:strRef>
              <c:f>Лист1!$B$1:$K$1</c:f>
              <c:strCache>
                <c:ptCount val="10"/>
                <c:pt idx="0">
                  <c:v>Before</c:v>
                </c:pt>
                <c:pt idx="1">
                  <c:v>1 - 3</c:v>
                </c:pt>
                <c:pt idx="2">
                  <c:v>4 - 7</c:v>
                </c:pt>
                <c:pt idx="3">
                  <c:v>8 - 14</c:v>
                </c:pt>
                <c:pt idx="4">
                  <c:v>15 - 29</c:v>
                </c:pt>
                <c:pt idx="5">
                  <c:v>30 - 59</c:v>
                </c:pt>
                <c:pt idx="6">
                  <c:v>60 - 89</c:v>
                </c:pt>
                <c:pt idx="7">
                  <c:v>90 - 119</c:v>
                </c:pt>
                <c:pt idx="8">
                  <c:v>120 - 179</c:v>
                </c:pt>
                <c:pt idx="9">
                  <c:v>180 - 360</c:v>
                </c:pt>
              </c:strCache>
            </c:strRef>
          </c:cat>
          <c:val>
            <c:numRef>
              <c:f>Лист1!$B$3:$K$3</c:f>
              <c:numCache>
                <c:formatCode>General</c:formatCode>
                <c:ptCount val="10"/>
                <c:pt idx="0">
                  <c:v>116.26</c:v>
                </c:pt>
                <c:pt idx="1">
                  <c:v>117.57</c:v>
                </c:pt>
                <c:pt idx="2">
                  <c:v>117.72</c:v>
                </c:pt>
                <c:pt idx="3">
                  <c:v>122.58</c:v>
                </c:pt>
                <c:pt idx="4">
                  <c:v>125.89</c:v>
                </c:pt>
                <c:pt idx="5">
                  <c:v>123.27</c:v>
                </c:pt>
                <c:pt idx="6">
                  <c:v>111.2</c:v>
                </c:pt>
                <c:pt idx="7">
                  <c:v>120.86</c:v>
                </c:pt>
                <c:pt idx="8">
                  <c:v>124.45</c:v>
                </c:pt>
                <c:pt idx="9">
                  <c:v>121.58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82144"/>
        <c:axId val="43784448"/>
      </c:lineChart>
      <c:catAx>
        <c:axId val="43782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Days after FSCT</a:t>
                </a:r>
              </a:p>
            </c:rich>
          </c:tx>
          <c:layout>
            <c:manualLayout>
              <c:xMode val="edge"/>
              <c:yMode val="edge"/>
              <c:x val="0.43569293757888472"/>
              <c:y val="0.83396948059902176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3784448"/>
        <c:crosses val="autoZero"/>
        <c:auto val="1"/>
        <c:lblAlgn val="ctr"/>
        <c:lblOffset val="100"/>
        <c:noMultiLvlLbl val="0"/>
      </c:catAx>
      <c:valAx>
        <c:axId val="43784448"/>
        <c:scaling>
          <c:orientation val="minMax"/>
          <c:max val="140"/>
          <c:min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782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0018997230310349"/>
          <c:w val="1"/>
          <c:h val="9.4028596453850338E-2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536585365853662E-2"/>
          <c:y val="6.1403508771929766E-2"/>
          <c:w val="0.92370827080070761"/>
          <c:h val="0.65277870333023513"/>
        </c:manualLayout>
      </c:layout>
      <c:lineChart>
        <c:grouping val="standard"/>
        <c:varyColors val="0"/>
        <c:ser>
          <c:idx val="0"/>
          <c:order val="0"/>
          <c:tx>
            <c:v>Ref. Gr.</c:v>
          </c:tx>
          <c:spPr>
            <a:ln w="63491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Лист2!$B$1:$J$1</c:f>
              <c:strCache>
                <c:ptCount val="8"/>
                <c:pt idx="0">
                  <c:v>Before</c:v>
                </c:pt>
                <c:pt idx="1">
                  <c:v>1-7</c:v>
                </c:pt>
                <c:pt idx="2">
                  <c:v>8 - 14</c:v>
                </c:pt>
                <c:pt idx="3">
                  <c:v>15 - 29</c:v>
                </c:pt>
                <c:pt idx="4">
                  <c:v>30 - 59</c:v>
                </c:pt>
                <c:pt idx="5">
                  <c:v>60 - 89</c:v>
                </c:pt>
                <c:pt idx="6">
                  <c:v>120 - 179</c:v>
                </c:pt>
                <c:pt idx="7">
                  <c:v>180 - 360</c:v>
                </c:pt>
              </c:strCache>
            </c:strRef>
          </c:cat>
          <c:val>
            <c:numRef>
              <c:f>Лист1!$B$2:$J$2</c:f>
              <c:numCache>
                <c:formatCode>General</c:formatCode>
                <c:ptCount val="8"/>
                <c:pt idx="0">
                  <c:v>3.03</c:v>
                </c:pt>
                <c:pt idx="1">
                  <c:v>2.9</c:v>
                </c:pt>
                <c:pt idx="2">
                  <c:v>3.16</c:v>
                </c:pt>
                <c:pt idx="3">
                  <c:v>3.02</c:v>
                </c:pt>
                <c:pt idx="4">
                  <c:v>3.32</c:v>
                </c:pt>
                <c:pt idx="5">
                  <c:v>3.6</c:v>
                </c:pt>
                <c:pt idx="6">
                  <c:v>3.73</c:v>
                </c:pt>
                <c:pt idx="7">
                  <c:v>3.88</c:v>
                </c:pt>
              </c:numCache>
            </c:numRef>
          </c:val>
          <c:smooth val="0"/>
        </c:ser>
        <c:ser>
          <c:idx val="4"/>
          <c:order val="1"/>
          <c:tx>
            <c:v>Cont. Gr.</c:v>
          </c:tx>
          <c:spPr>
            <a:ln w="63491">
              <a:solidFill>
                <a:schemeClr val="accent1"/>
              </a:solidFill>
            </a:ln>
          </c:spPr>
          <c:marker>
            <c:symbol val="square"/>
            <c:size val="8"/>
            <c:spPr>
              <a:solidFill>
                <a:schemeClr val="accent1"/>
              </a:solidFill>
            </c:spPr>
          </c:marker>
          <c:cat>
            <c:strRef>
              <c:f>Лист2!$B$1:$J$1</c:f>
              <c:strCache>
                <c:ptCount val="8"/>
                <c:pt idx="0">
                  <c:v>Before</c:v>
                </c:pt>
                <c:pt idx="1">
                  <c:v>1-7</c:v>
                </c:pt>
                <c:pt idx="2">
                  <c:v>8 - 14</c:v>
                </c:pt>
                <c:pt idx="3">
                  <c:v>15 - 29</c:v>
                </c:pt>
                <c:pt idx="4">
                  <c:v>30 - 59</c:v>
                </c:pt>
                <c:pt idx="5">
                  <c:v>60 - 89</c:v>
                </c:pt>
                <c:pt idx="6">
                  <c:v>120 - 179</c:v>
                </c:pt>
                <c:pt idx="7">
                  <c:v>180 - 360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8"/>
                <c:pt idx="0">
                  <c:v>3.48</c:v>
                </c:pt>
                <c:pt idx="1">
                  <c:v>3.5</c:v>
                </c:pt>
                <c:pt idx="2">
                  <c:v>3.65</c:v>
                </c:pt>
                <c:pt idx="3">
                  <c:v>3.45</c:v>
                </c:pt>
                <c:pt idx="4">
                  <c:v>3.71</c:v>
                </c:pt>
                <c:pt idx="5">
                  <c:v>3.47</c:v>
                </c:pt>
                <c:pt idx="6">
                  <c:v>3.2</c:v>
                </c:pt>
                <c:pt idx="7">
                  <c:v>3.34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05696"/>
        <c:axId val="43828736"/>
      </c:lineChart>
      <c:catAx>
        <c:axId val="43805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2000" dirty="0" smtClean="0"/>
                  <a:t>Days</a:t>
                </a:r>
                <a:r>
                  <a:rPr lang="en-US" sz="2000" baseline="0" dirty="0" smtClean="0"/>
                  <a:t> after FSCT</a:t>
                </a:r>
              </a:p>
            </c:rich>
          </c:tx>
          <c:layout>
            <c:manualLayout>
              <c:xMode val="edge"/>
              <c:yMode val="edge"/>
              <c:x val="0.43393047484784919"/>
              <c:y val="0.814368763481402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3828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28736"/>
        <c:scaling>
          <c:orientation val="minMax"/>
          <c:min val="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3805696"/>
        <c:crosses val="autoZero"/>
        <c:crossBetween val="between"/>
        <c:majorUnit val="0.2"/>
        <c:minorUnit val="0.2"/>
      </c:valAx>
    </c:plotArea>
    <c:legend>
      <c:legendPos val="r"/>
      <c:layout>
        <c:manualLayout>
          <c:xMode val="edge"/>
          <c:yMode val="edge"/>
          <c:x val="2.9390594734610138E-3"/>
          <c:y val="0.86659611034144113"/>
          <c:w val="0.9862577101526433"/>
          <c:h val="0.11301790505585466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74058204280456E-2"/>
          <c:y val="4.0364421780523976E-2"/>
          <c:w val="0.9143083844180907"/>
          <c:h val="0.69665591077284605"/>
        </c:manualLayout>
      </c:layout>
      <c:lineChart>
        <c:grouping val="standard"/>
        <c:varyColors val="0"/>
        <c:ser>
          <c:idx val="0"/>
          <c:order val="0"/>
          <c:tx>
            <c:v>Ref.Gr.</c:v>
          </c:tx>
          <c:spPr>
            <a:ln w="63459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Лист2!$B$1:$J$1</c:f>
              <c:strCache>
                <c:ptCount val="8"/>
                <c:pt idx="0">
                  <c:v>Before</c:v>
                </c:pt>
                <c:pt idx="1">
                  <c:v>1-7</c:v>
                </c:pt>
                <c:pt idx="2">
                  <c:v>8 - 14</c:v>
                </c:pt>
                <c:pt idx="3">
                  <c:v>15 - 29</c:v>
                </c:pt>
                <c:pt idx="4">
                  <c:v>30 - 59</c:v>
                </c:pt>
                <c:pt idx="5">
                  <c:v>60 - 89</c:v>
                </c:pt>
                <c:pt idx="6">
                  <c:v>120 - 179</c:v>
                </c:pt>
                <c:pt idx="7">
                  <c:v>180 - 360</c:v>
                </c:pt>
              </c:strCache>
            </c:strRef>
          </c:cat>
          <c:val>
            <c:numRef>
              <c:f>Лист2!$B$2:$J$2</c:f>
              <c:numCache>
                <c:formatCode>General</c:formatCode>
                <c:ptCount val="8"/>
                <c:pt idx="0">
                  <c:v>90.33</c:v>
                </c:pt>
                <c:pt idx="1">
                  <c:v>84.25</c:v>
                </c:pt>
                <c:pt idx="2">
                  <c:v>98.11</c:v>
                </c:pt>
                <c:pt idx="3">
                  <c:v>93.75</c:v>
                </c:pt>
                <c:pt idx="4">
                  <c:v>105.67</c:v>
                </c:pt>
                <c:pt idx="5">
                  <c:v>118.8</c:v>
                </c:pt>
                <c:pt idx="6">
                  <c:v>108</c:v>
                </c:pt>
                <c:pt idx="7">
                  <c:v>128.5</c:v>
                </c:pt>
              </c:numCache>
            </c:numRef>
          </c:val>
          <c:smooth val="0"/>
        </c:ser>
        <c:ser>
          <c:idx val="4"/>
          <c:order val="1"/>
          <c:tx>
            <c:v>Cont. Gr.</c:v>
          </c:tx>
          <c:spPr>
            <a:ln w="63459">
              <a:solidFill>
                <a:schemeClr val="accent1"/>
              </a:solidFill>
            </a:ln>
          </c:spPr>
          <c:marker>
            <c:symbol val="square"/>
            <c:size val="8"/>
            <c:spPr>
              <a:solidFill>
                <a:schemeClr val="accent1"/>
              </a:solidFill>
            </c:spPr>
          </c:marker>
          <c:cat>
            <c:strRef>
              <c:f>Лист2!$B$1:$J$1</c:f>
              <c:strCache>
                <c:ptCount val="8"/>
                <c:pt idx="0">
                  <c:v>Before</c:v>
                </c:pt>
                <c:pt idx="1">
                  <c:v>1-7</c:v>
                </c:pt>
                <c:pt idx="2">
                  <c:v>8 - 14</c:v>
                </c:pt>
                <c:pt idx="3">
                  <c:v>15 - 29</c:v>
                </c:pt>
                <c:pt idx="4">
                  <c:v>30 - 59</c:v>
                </c:pt>
                <c:pt idx="5">
                  <c:v>60 - 89</c:v>
                </c:pt>
                <c:pt idx="6">
                  <c:v>120 - 179</c:v>
                </c:pt>
                <c:pt idx="7">
                  <c:v>180 - 360</c:v>
                </c:pt>
              </c:strCache>
            </c:strRef>
          </c:cat>
          <c:val>
            <c:numRef>
              <c:f>Лист2!$B$6:$J$6</c:f>
              <c:numCache>
                <c:formatCode>General</c:formatCode>
                <c:ptCount val="8"/>
                <c:pt idx="0">
                  <c:v>107.27</c:v>
                </c:pt>
                <c:pt idx="1">
                  <c:v>108.13</c:v>
                </c:pt>
                <c:pt idx="2">
                  <c:v>115.25</c:v>
                </c:pt>
                <c:pt idx="3">
                  <c:v>107.89</c:v>
                </c:pt>
                <c:pt idx="4">
                  <c:v>114.71</c:v>
                </c:pt>
                <c:pt idx="5">
                  <c:v>112</c:v>
                </c:pt>
                <c:pt idx="6">
                  <c:v>99</c:v>
                </c:pt>
                <c:pt idx="7">
                  <c:v>106.6</c:v>
                </c:pt>
              </c:numCache>
            </c:numRef>
          </c:val>
          <c:smooth val="0"/>
        </c:ser>
        <c:ser>
          <c:idx val="7"/>
          <c:order val="2"/>
          <c:tx>
            <c:v>P&lt;0.05 in comparison with the Contr.Gr.</c:v>
          </c:tx>
          <c:spPr>
            <a:ln w="47594">
              <a:noFill/>
            </a:ln>
          </c:spPr>
          <c:marker>
            <c:symbol val="plus"/>
            <c:size val="14"/>
          </c:marker>
          <c:val>
            <c:numRef>
              <c:f>Лист2!$B$14:$J$14</c:f>
              <c:numCache>
                <c:formatCode>General</c:formatCode>
                <c:ptCount val="8"/>
                <c:pt idx="0">
                  <c:v>64</c:v>
                </c:pt>
                <c:pt idx="1">
                  <c:v>64</c:v>
                </c:pt>
                <c:pt idx="7">
                  <c:v>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870144"/>
        <c:axId val="74872320"/>
      </c:lineChart>
      <c:catAx>
        <c:axId val="74870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2000" dirty="0" smtClean="0"/>
                  <a:t>Days after FSCT</a:t>
                </a:r>
                <a:endParaRPr lang="uk-UA" sz="2000" dirty="0"/>
              </a:p>
            </c:rich>
          </c:tx>
          <c:layout>
            <c:manualLayout>
              <c:xMode val="edge"/>
              <c:yMode val="edge"/>
              <c:x val="0.43627475338771926"/>
              <c:y val="0.838484120442628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487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872320"/>
        <c:scaling>
          <c:orientation val="minMax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487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1380039633130494"/>
          <c:w val="1"/>
          <c:h val="8.4357364572190174E-2"/>
        </c:manualLayout>
      </c:layout>
      <c:overlay val="0"/>
      <c:txPr>
        <a:bodyPr/>
        <a:lstStyle/>
        <a:p>
          <a:pPr>
            <a:defRPr sz="2398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88483B-4B99-430D-BB6D-C9D88F6CC8AD}" type="datetimeFigureOut">
              <a:rPr lang="ru-RU"/>
              <a:pPr/>
              <a:t>01.04.2013</a:t>
            </a:fld>
            <a:endParaRPr lang="ru-RU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95FC55-1385-49EF-B537-9D14AE1879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541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A8EA2-F870-4D24-9953-3F487AE75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1D5A2-EFD0-4027-AA18-67CB8477C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5ED73-0456-4C92-8199-C435E530E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38D25-144A-4FA8-9D74-DB175F987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F5703-728B-4D4C-9D68-B1C1929E4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DC46-5813-41AC-BB2B-AAB0EB649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E59C8-BFDD-4187-8FC5-82215308EC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0E43-1A58-458C-9638-7BD20E347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FF682-EEC6-4365-A353-4B81359D7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FFC7-B979-4A7F-B394-A27CD3F30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C6438-87D8-4C97-9FF3-3C44880E5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5DD8C2-6381-4030-88D2-082E0A938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7772400" cy="4321175"/>
          </a:xfrm>
        </p:spPr>
        <p:txBody>
          <a:bodyPr/>
          <a:lstStyle/>
          <a:p>
            <a:pPr eaLnBrk="1" hangingPunct="1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en-US" sz="4000" b="1" dirty="0" smtClean="0">
                <a:solidFill>
                  <a:srgbClr val="FFFF00"/>
                </a:solidFill>
              </a:rPr>
              <a:t>Experience of Ulcerative </a:t>
            </a:r>
            <a:r>
              <a:rPr lang="en-US" sz="4000" b="1" dirty="0">
                <a:solidFill>
                  <a:srgbClr val="FFFF00"/>
                </a:solidFill>
              </a:rPr>
              <a:t>Colitis and </a:t>
            </a:r>
            <a:r>
              <a:rPr lang="en-US" sz="4000" b="1" dirty="0" err="1">
                <a:solidFill>
                  <a:srgbClr val="FFFF00"/>
                </a:solidFill>
              </a:rPr>
              <a:t>Crohn’s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</a:rPr>
              <a:t>Disease Patients Treatment with Fetal Stem Cell Suspensions</a:t>
            </a:r>
            <a:endParaRPr lang="en-US" sz="4000" b="1" dirty="0" smtClean="0"/>
          </a:p>
        </p:txBody>
      </p:sp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762000" y="3352800"/>
            <a:ext cx="746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1600" b="1"/>
          </a:p>
          <a:p>
            <a:pPr algn="ctr"/>
            <a:endParaRPr lang="ru-RU" sz="1600" b="1"/>
          </a:p>
          <a:p>
            <a:pPr algn="ctr"/>
            <a:endParaRPr lang="ru-RU" sz="2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76262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FF00"/>
                </a:solidFill>
              </a:rPr>
              <a:t>UC Patients Life Quality </a:t>
            </a:r>
            <a:endParaRPr lang="uk-UA" sz="40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877601"/>
              </p:ext>
            </p:extLst>
          </p:nvPr>
        </p:nvGraphicFramePr>
        <p:xfrm>
          <a:off x="230188" y="895350"/>
          <a:ext cx="8683625" cy="5716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FFFF00"/>
                </a:solidFill>
              </a:rPr>
              <a:t>CD Patients Life Quality</a:t>
            </a:r>
            <a:endParaRPr lang="uk-UA" sz="4000" smtClean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8750" y="815975"/>
          <a:ext cx="8826500" cy="5875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503237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FFFF00"/>
                </a:solidFill>
              </a:rPr>
              <a:t>Post-FSCT Defecation Frequency in UC (1 month)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79512" y="836712"/>
          <a:ext cx="8612187" cy="565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713788" cy="792162"/>
          </a:xfrm>
        </p:spPr>
        <p:txBody>
          <a:bodyPr/>
          <a:lstStyle/>
          <a:p>
            <a:pPr eaLnBrk="1" hangingPunct="1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CDAI Dynamics in CD Patients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2500" dirty="0" smtClean="0">
                <a:solidFill>
                  <a:srgbClr val="FFFF00"/>
                </a:solidFill>
              </a:rPr>
              <a:t/>
            </a:r>
            <a:br>
              <a:rPr lang="ru-RU" sz="2500" dirty="0" smtClean="0">
                <a:solidFill>
                  <a:srgbClr val="FFFF00"/>
                </a:solidFill>
              </a:rPr>
            </a:br>
            <a:endParaRPr lang="ru-RU" sz="25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51520" y="1196752"/>
          <a:ext cx="8658225" cy="544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Pre- and Post-FSCT RBC Count in UC Reference and Control Groups</a:t>
            </a:r>
            <a:r>
              <a:rPr lang="ru-RU" sz="2800" b="1" dirty="0" smtClean="0">
                <a:solidFill>
                  <a:srgbClr val="FFFF00"/>
                </a:solidFill>
                <a:cs typeface="Times New Roman" pitchFamily="18" charset="0"/>
              </a:rPr>
              <a:t>  (х10^12/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l</a:t>
            </a:r>
            <a:r>
              <a:rPr lang="ru-RU" sz="2800" b="1" dirty="0" smtClean="0">
                <a:solidFill>
                  <a:srgbClr val="FFFF00"/>
                </a:solidFill>
                <a:cs typeface="Times New Roman" pitchFamily="18" charset="0"/>
              </a:rPr>
              <a:t>)</a:t>
            </a:r>
            <a:endParaRPr lang="uk-UA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467739"/>
              </p:ext>
            </p:extLst>
          </p:nvPr>
        </p:nvGraphicFramePr>
        <p:xfrm>
          <a:off x="179512" y="980728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/>
          <a:lstStyle/>
          <a:p>
            <a:r>
              <a:rPr lang="uk-UA" b="1" dirty="0" smtClean="0"/>
              <a:t>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Pre- and Post-FSCT </a:t>
            </a:r>
            <a:r>
              <a:rPr lang="en-US" sz="2800" b="1" dirty="0" err="1" smtClean="0">
                <a:solidFill>
                  <a:srgbClr val="FFFF00"/>
                </a:solidFill>
                <a:cs typeface="Times New Roman" pitchFamily="18" charset="0"/>
              </a:rPr>
              <a:t>Hb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 Level in UC Reference and Control Groups</a:t>
            </a:r>
            <a:r>
              <a:rPr lang="ru-RU" sz="2800" b="1" dirty="0" smtClean="0">
                <a:solidFill>
                  <a:srgbClr val="FFFF00"/>
                </a:solidFill>
                <a:cs typeface="Times New Roman" pitchFamily="18" charset="0"/>
              </a:rPr>
              <a:t> (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g</a:t>
            </a:r>
            <a:r>
              <a:rPr lang="ru-RU" sz="2800" b="1" dirty="0" smtClean="0">
                <a:solidFill>
                  <a:srgbClr val="FFFF00"/>
                </a:solidFill>
                <a:cs typeface="Times New Roman" pitchFamily="18" charset="0"/>
              </a:rPr>
              <a:t>/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l</a:t>
            </a:r>
            <a:r>
              <a:rPr lang="ru-RU" sz="2800" b="1" dirty="0" smtClean="0">
                <a:solidFill>
                  <a:srgbClr val="FFFF00"/>
                </a:solidFill>
                <a:cs typeface="Times New Roman" pitchFamily="18" charset="0"/>
              </a:rPr>
              <a:t>) </a:t>
            </a:r>
            <a:endParaRPr lang="uk-UA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836703"/>
              </p:ext>
            </p:extLst>
          </p:nvPr>
        </p:nvGraphicFramePr>
        <p:xfrm>
          <a:off x="179512" y="1052736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>Pre- and Post-FSCT RBC Count in CD Reference and Control Groups</a:t>
            </a:r>
            <a:r>
              <a:rPr lang="ru-RU" sz="2400" b="1" dirty="0" smtClean="0">
                <a:solidFill>
                  <a:srgbClr val="FFFF00"/>
                </a:solidFill>
                <a:cs typeface="Times New Roman" pitchFamily="18" charset="0"/>
              </a:rPr>
              <a:t>  (х10^12/</a:t>
            </a: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>l</a:t>
            </a:r>
            <a:r>
              <a:rPr lang="ru-RU" sz="2400" b="1" dirty="0" smtClean="0">
                <a:solidFill>
                  <a:srgbClr val="FFFF00"/>
                </a:solidFill>
                <a:cs typeface="Times New Roman" pitchFamily="18" charset="0"/>
              </a:rPr>
              <a:t>)</a:t>
            </a:r>
            <a:r>
              <a:rPr lang="ru-RU" sz="2200" b="1" dirty="0" smtClean="0">
                <a:cs typeface="Times New Roman" pitchFamily="18" charset="0"/>
              </a:rPr>
              <a:t/>
            </a:r>
            <a:br>
              <a:rPr lang="ru-RU" sz="2200" b="1" dirty="0" smtClean="0">
                <a:cs typeface="Times New Roman" pitchFamily="18" charset="0"/>
              </a:rPr>
            </a:br>
            <a:r>
              <a:rPr lang="ru-RU" sz="2200" b="1" dirty="0" smtClean="0">
                <a:cs typeface="Times New Roman" pitchFamily="18" charset="0"/>
              </a:rPr>
              <a:t/>
            </a:r>
            <a:br>
              <a:rPr lang="ru-RU" sz="2200" b="1" dirty="0" smtClean="0">
                <a:cs typeface="Times New Roman" pitchFamily="18" charset="0"/>
              </a:rPr>
            </a:br>
            <a:endParaRPr lang="ru-RU" sz="2200" b="1" dirty="0" smtClean="0"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684944"/>
              </p:ext>
            </p:extLst>
          </p:nvPr>
        </p:nvGraphicFramePr>
        <p:xfrm>
          <a:off x="209550" y="938213"/>
          <a:ext cx="8724900" cy="570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cs typeface="Times New Roman" pitchFamily="18" charset="0"/>
              </a:rPr>
              <a:t>Pre- and Post-FSCT Hb Level in CD Reference and Control Groups </a:t>
            </a:r>
            <a:r>
              <a:rPr lang="ru-RU" sz="2400" b="1" smtClean="0">
                <a:solidFill>
                  <a:srgbClr val="FFFF00"/>
                </a:solidFill>
                <a:cs typeface="Arial" charset="0"/>
              </a:rPr>
              <a:t>(</a:t>
            </a:r>
            <a:r>
              <a:rPr lang="en-US" sz="2400" b="1" smtClean="0">
                <a:solidFill>
                  <a:srgbClr val="FFFF00"/>
                </a:solidFill>
                <a:cs typeface="Arial" charset="0"/>
              </a:rPr>
              <a:t>g</a:t>
            </a:r>
            <a:r>
              <a:rPr lang="ru-RU" sz="2400" b="1" smtClean="0">
                <a:solidFill>
                  <a:srgbClr val="FFFF00"/>
                </a:solidFill>
                <a:cs typeface="Arial" charset="0"/>
              </a:rPr>
              <a:t>/</a:t>
            </a:r>
            <a:r>
              <a:rPr lang="en-US" sz="2400" b="1" smtClean="0">
                <a:solidFill>
                  <a:srgbClr val="FFFF00"/>
                </a:solidFill>
                <a:cs typeface="Arial" charset="0"/>
              </a:rPr>
              <a:t>l</a:t>
            </a:r>
            <a:r>
              <a:rPr lang="ru-RU" sz="2400" b="1" smtClean="0">
                <a:solidFill>
                  <a:srgbClr val="FFFF00"/>
                </a:solidFill>
                <a:cs typeface="Arial" charset="0"/>
              </a:rPr>
              <a:t>)</a:t>
            </a:r>
            <a:r>
              <a:rPr lang="ru-RU" sz="2200" smtClean="0">
                <a:cs typeface="Times New Roman" pitchFamily="18" charset="0"/>
              </a:rPr>
              <a:t/>
            </a:r>
            <a:br>
              <a:rPr lang="ru-RU" sz="2200" smtClean="0">
                <a:cs typeface="Times New Roman" pitchFamily="18" charset="0"/>
              </a:rPr>
            </a:br>
            <a:endParaRPr lang="ru-RU" sz="2200" smtClean="0"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133326"/>
              </p:ext>
            </p:extLst>
          </p:nvPr>
        </p:nvGraphicFramePr>
        <p:xfrm>
          <a:off x="230188" y="958850"/>
          <a:ext cx="8653462" cy="570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eaLnBrk="1" hangingPunct="1"/>
            <a:r>
              <a:rPr lang="en-US" sz="2700" b="1" dirty="0" smtClean="0">
                <a:solidFill>
                  <a:srgbClr val="FFFF00"/>
                </a:solidFill>
              </a:rPr>
              <a:t>Indications for FSCT in UC and CD</a:t>
            </a:r>
            <a:r>
              <a:rPr lang="ru-RU" sz="2700" b="1" dirty="0" smtClean="0">
                <a:solidFill>
                  <a:srgbClr val="FFFF00"/>
                </a:solidFill>
              </a:rPr>
              <a:t> </a:t>
            </a:r>
            <a:br>
              <a:rPr lang="ru-RU" sz="2700" b="1" dirty="0" smtClean="0">
                <a:solidFill>
                  <a:srgbClr val="FFFF00"/>
                </a:solidFill>
              </a:rPr>
            </a:br>
            <a:endParaRPr lang="en-US" sz="2700" b="1" dirty="0" smtClean="0">
              <a:solidFill>
                <a:srgbClr val="FFFF00"/>
              </a:solidFill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25538"/>
            <a:ext cx="8077200" cy="4970462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Clr>
                <a:schemeClr val="tx2"/>
              </a:buClr>
              <a:buFont typeface="Wingdings" pitchFamily="2" charset="2"/>
              <a:buChar char="Ø"/>
            </a:pPr>
            <a:endParaRPr lang="ru-RU" sz="2000" b="1" dirty="0" smtClean="0">
              <a:solidFill>
                <a:srgbClr val="FFFF00"/>
              </a:solidFill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Progressive disease, non-responsive to routine therapy after 2 weeks</a:t>
            </a:r>
            <a:r>
              <a:rPr lang="ru-RU" sz="2800" b="1" dirty="0" smtClean="0"/>
              <a:t>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err="1" smtClean="0"/>
              <a:t>Extraintestinal</a:t>
            </a:r>
            <a:r>
              <a:rPr lang="en-US" sz="2800" b="1" dirty="0" smtClean="0"/>
              <a:t> complications</a:t>
            </a:r>
            <a:r>
              <a:rPr lang="ru-RU" sz="2800" b="1" dirty="0" smtClean="0"/>
              <a:t>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Impossibility of surgery due to grave condition caused by anemia, </a:t>
            </a:r>
            <a:r>
              <a:rPr lang="en-US" sz="2800" b="1" dirty="0" err="1" smtClean="0"/>
              <a:t>hypoproteinemia</a:t>
            </a:r>
            <a:r>
              <a:rPr lang="en-US" sz="2800" b="1" dirty="0" smtClean="0"/>
              <a:t>, advanced metabolic disorders</a:t>
            </a:r>
            <a:r>
              <a:rPr lang="ru-RU" sz="2800" b="1" dirty="0" smtClean="0"/>
              <a:t>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err="1" smtClean="0"/>
              <a:t>Cachexy</a:t>
            </a:r>
            <a:r>
              <a:rPr lang="ru-RU" sz="2800" b="1" dirty="0" smtClean="0"/>
              <a:t>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Difficulties in finding compatible blood type for transfusion, or donor blood-recipient incompatibility confirmed by the test</a:t>
            </a:r>
            <a:r>
              <a:rPr lang="ru-RU" sz="2800" b="1" dirty="0" smtClean="0"/>
              <a:t>.</a:t>
            </a:r>
          </a:p>
          <a:p>
            <a:pPr algn="just" eaLnBrk="1" hangingPunct="1">
              <a:buFontTx/>
              <a:buNone/>
            </a:pPr>
            <a:r>
              <a:rPr lang="ru-RU" sz="2000" b="1" dirty="0" smtClean="0">
                <a:solidFill>
                  <a:srgbClr val="FFFF00"/>
                </a:solidFill>
              </a:rPr>
              <a:t> </a:t>
            </a:r>
            <a:endParaRPr lang="ru-RU" sz="17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576262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FF00"/>
                </a:solidFill>
                <a:cs typeface="Times New Roman" pitchFamily="18" charset="0"/>
              </a:rPr>
              <a:t>FSCT Contraindications</a:t>
            </a:r>
            <a:endParaRPr lang="ru-RU" sz="2800" b="1" smtClean="0">
              <a:solidFill>
                <a:srgbClr val="FFFF00"/>
              </a:solidFill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86800" cy="46482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cs typeface="Times New Roman" pitchFamily="18" charset="0"/>
              </a:rPr>
              <a:t>Vasculitis</a:t>
            </a:r>
            <a:r>
              <a:rPr lang="en-US" sz="2000" b="1" dirty="0" smtClean="0">
                <a:cs typeface="Times New Roman" pitchFamily="18" charset="0"/>
              </a:rPr>
              <a:t> exacerbation: </a:t>
            </a:r>
            <a:r>
              <a:rPr lang="en-US" sz="2000" b="1" dirty="0" err="1" smtClean="0">
                <a:cs typeface="Times New Roman" pitchFamily="18" charset="0"/>
              </a:rPr>
              <a:t>capillaritis</a:t>
            </a:r>
            <a:r>
              <a:rPr lang="en-US" sz="2000" b="1" dirty="0" smtClean="0">
                <a:cs typeface="Times New Roman" pitchFamily="18" charset="0"/>
              </a:rPr>
              <a:t>, phlebitis, arteritis – FSCT is possible after remission, but no earlier than after 3 months; 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000" b="1" dirty="0" smtClean="0">
                <a:cs typeface="Times New Roman" pitchFamily="18" charset="0"/>
              </a:rPr>
              <a:t>Acute thrombosis: FSCT is possible no earlier than after 3-6 months;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000" b="1" dirty="0" smtClean="0">
                <a:cs typeface="Times New Roman" pitchFamily="18" charset="0"/>
              </a:rPr>
              <a:t>Acute ophthalmic hemorrhages: FSCT is possible no earlier than after 3 months;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000" b="1" dirty="0" smtClean="0"/>
              <a:t>Advanced pulmonary hypertension secondary to </a:t>
            </a:r>
            <a:r>
              <a:rPr lang="en-US" sz="2000" b="1" dirty="0" err="1" smtClean="0"/>
              <a:t>vasculitis</a:t>
            </a:r>
            <a:r>
              <a:rPr lang="en-US" sz="2000" b="1" dirty="0" smtClean="0"/>
              <a:t>, thrombosis, pneumonia, accompanied by development of acute or </a:t>
            </a:r>
            <a:r>
              <a:rPr lang="en-US" sz="2000" b="1" dirty="0" err="1" smtClean="0"/>
              <a:t>subacute</a:t>
            </a:r>
            <a:r>
              <a:rPr lang="en-US" sz="2000" b="1" dirty="0" smtClean="0"/>
              <a:t> pulmonary heart</a:t>
            </a:r>
            <a:r>
              <a:rPr lang="en-US" sz="2000" dirty="0" smtClean="0"/>
              <a:t> </a:t>
            </a:r>
            <a:r>
              <a:rPr lang="en-US" sz="2000" b="1" dirty="0" smtClean="0">
                <a:cs typeface="Times New Roman" pitchFamily="18" charset="0"/>
              </a:rPr>
              <a:t>; 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000" b="1" dirty="0" smtClean="0"/>
              <a:t>Terminal stage of the disease (expressed intoxication, advanced metabolic dysfunctions and </a:t>
            </a:r>
            <a:r>
              <a:rPr lang="en-US" sz="2000" b="1" dirty="0" err="1" smtClean="0"/>
              <a:t>decompensation</a:t>
            </a:r>
            <a:r>
              <a:rPr lang="en-US" sz="2000" b="1" dirty="0" smtClean="0"/>
              <a:t> of internal organs).</a:t>
            </a:r>
            <a:r>
              <a:rPr lang="en-US" dirty="0" smtClean="0"/>
              <a:t> </a:t>
            </a:r>
            <a:endParaRPr lang="en-US" sz="2000" b="1" dirty="0" smtClean="0">
              <a:cs typeface="Times New Roman" pitchFamily="18" charset="0"/>
            </a:endParaRPr>
          </a:p>
          <a:p>
            <a:pPr eaLnBrk="1" hangingPunct="1">
              <a:buClr>
                <a:schemeClr val="tx2"/>
              </a:buClr>
              <a:buFontTx/>
              <a:buNone/>
            </a:pP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750" y="762000"/>
            <a:ext cx="7993063" cy="561975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25 patients with non-specific ulcerative colitis (UC) and 15 patients with </a:t>
            </a:r>
            <a:r>
              <a:rPr lang="en-US" b="1" dirty="0" err="1" smtClean="0"/>
              <a:t>Crohn’s</a:t>
            </a:r>
            <a:r>
              <a:rPr lang="en-US" b="1" dirty="0" smtClean="0"/>
              <a:t> disease (CD) underwent treatment with fetal stem cells (FSC).</a:t>
            </a:r>
            <a:endParaRPr lang="ru-RU" b="1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FFFF00"/>
                </a:solidFill>
              </a:rPr>
              <a:t>Control group consisted of 19 UC and 11 CD patients. FSC transplantation (FSCT) proved to be effective in both acute and chronic non-specific inflammatory bowel diseases, and at all stages, including advanced</a:t>
            </a:r>
            <a:r>
              <a:rPr lang="ru-RU" sz="2000" b="1" dirty="0" smtClean="0">
                <a:solidFill>
                  <a:srgbClr val="FFFF00"/>
                </a:solidFill>
              </a:rPr>
              <a:t>. </a:t>
            </a:r>
          </a:p>
          <a:p>
            <a:pPr marL="0" indent="0" eaLnBrk="1" hangingPunct="1">
              <a:lnSpc>
                <a:spcPct val="90000"/>
              </a:lnSpc>
            </a:pPr>
            <a:endParaRPr lang="ru-RU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640763" cy="10795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Results of FSC Suspensions Application in Combined UC and CD Treatment</a:t>
            </a:r>
            <a:endParaRPr lang="ru-RU" sz="2400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57338"/>
            <a:ext cx="7772400" cy="5040312"/>
          </a:xfrm>
        </p:spPr>
        <p:txBody>
          <a:bodyPr/>
          <a:lstStyle/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Inflammation subsidence</a:t>
            </a:r>
            <a:endParaRPr lang="ru-RU" sz="2800" b="1" dirty="0" smtClean="0"/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Shorter time until remission and longer remission</a:t>
            </a:r>
            <a:r>
              <a:rPr lang="ru-RU" sz="2800" b="1" dirty="0" smtClean="0"/>
              <a:t> 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Life quality improvement</a:t>
            </a:r>
            <a:endParaRPr lang="ru-RU" sz="2800" b="1" dirty="0" smtClean="0"/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Possibility to postpone or avoid surgery</a:t>
            </a:r>
            <a:endParaRPr lang="ru-RU" sz="2800" dirty="0" smtClean="0"/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Possibility to reduce the dose of </a:t>
            </a:r>
            <a:r>
              <a:rPr lang="en-US" sz="2800" b="1" dirty="0" err="1" smtClean="0"/>
              <a:t>glucocorticoids</a:t>
            </a:r>
            <a:r>
              <a:rPr lang="en-US" sz="2800" b="1" dirty="0" smtClean="0"/>
              <a:t> or discontinue them without interrupting remission</a:t>
            </a:r>
            <a:endParaRPr lang="ru-RU" sz="2800" b="1" dirty="0" smtClean="0"/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Quick and effective RBC count restoration</a:t>
            </a:r>
            <a:r>
              <a:rPr lang="ru-RU" sz="2800" b="1" dirty="0" smtClean="0"/>
              <a:t> 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2800" b="1" dirty="0" smtClean="0"/>
              <a:t>Co-morbidity prevention 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456612" cy="1541463"/>
          </a:xfrm>
        </p:spPr>
        <p:txBody>
          <a:bodyPr/>
          <a:lstStyle/>
          <a:p>
            <a:pPr eaLnBrk="1" hangingPunct="1"/>
            <a:r>
              <a:rPr lang="uk-UA" sz="2900" b="1" dirty="0" smtClean="0">
                <a:solidFill>
                  <a:srgbClr val="FFFF00"/>
                </a:solidFill>
              </a:rPr>
              <a:t/>
            </a:r>
            <a:br>
              <a:rPr lang="uk-UA" sz="2900" b="1" dirty="0" smtClean="0">
                <a:solidFill>
                  <a:srgbClr val="FFFF00"/>
                </a:solidFill>
              </a:rPr>
            </a:br>
            <a:r>
              <a:rPr lang="uk-UA" sz="2900" b="1" dirty="0" smtClean="0">
                <a:solidFill>
                  <a:srgbClr val="FFFF00"/>
                </a:solidFill>
              </a:rPr>
              <a:t/>
            </a:r>
            <a:br>
              <a:rPr lang="uk-UA" sz="2900" b="1" dirty="0" smtClean="0">
                <a:solidFill>
                  <a:srgbClr val="FFFF00"/>
                </a:solidFill>
              </a:rPr>
            </a:br>
            <a:r>
              <a:rPr lang="en-US" sz="2900" b="1" dirty="0" smtClean="0">
                <a:solidFill>
                  <a:srgbClr val="FFFF00"/>
                </a:solidFill>
              </a:rPr>
              <a:t>FSCT efficacy was evaluated by</a:t>
            </a:r>
            <a:r>
              <a:rPr lang="ru-RU" sz="2900" b="1" dirty="0" smtClean="0">
                <a:solidFill>
                  <a:srgbClr val="FFFF00"/>
                </a:solidFill>
              </a:rPr>
              <a:t>: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cs typeface="Times New Roman" pitchFamily="18" charset="0"/>
              </a:rPr>
              <a:t> </a:t>
            </a:r>
            <a:br>
              <a:rPr lang="ru-RU" sz="2900" dirty="0" smtClean="0">
                <a:cs typeface="Times New Roman" pitchFamily="18" charset="0"/>
              </a:rPr>
            </a:br>
            <a:endParaRPr lang="ru-RU" sz="2900" dirty="0" smtClean="0">
              <a:cs typeface="Times New Roman" pitchFamily="18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916113"/>
            <a:ext cx="8353425" cy="453707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а) </a:t>
            </a:r>
            <a:r>
              <a:rPr lang="en-US" sz="2400" b="1" u="sng" dirty="0" smtClean="0">
                <a:solidFill>
                  <a:srgbClr val="FFFF00"/>
                </a:solidFill>
              </a:rPr>
              <a:t>Clinical Findings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 smtClean="0"/>
              <a:t>  Remission</a:t>
            </a:r>
            <a:r>
              <a:rPr lang="ru-RU" sz="2400" b="1" dirty="0" smtClean="0"/>
              <a:t> </a:t>
            </a:r>
            <a:r>
              <a:rPr lang="ru-RU" sz="2400" b="1" dirty="0"/>
              <a:t>%– </a:t>
            </a:r>
            <a:r>
              <a:rPr lang="en-US" sz="2400" b="1" dirty="0" smtClean="0"/>
              <a:t>N of patients in remission/total N of patients ratio</a:t>
            </a:r>
            <a:r>
              <a:rPr lang="ru-RU" sz="2400" b="1" dirty="0" smtClean="0"/>
              <a:t>;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 smtClean="0"/>
              <a:t>  Time until remission</a:t>
            </a:r>
            <a:r>
              <a:rPr lang="ru-RU" sz="2400" b="1" dirty="0" smtClean="0"/>
              <a:t> –  </a:t>
            </a:r>
            <a:r>
              <a:rPr lang="en-US" sz="2400" b="1" dirty="0" smtClean="0"/>
              <a:t>average time span before remission</a:t>
            </a:r>
            <a:r>
              <a:rPr lang="ru-RU" sz="2400" b="1" dirty="0" smtClean="0"/>
              <a:t>;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 smtClean="0"/>
              <a:t>  Term of remission</a:t>
            </a:r>
            <a:r>
              <a:rPr lang="ru-RU" sz="2400" b="1" dirty="0" smtClean="0"/>
              <a:t>;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 smtClean="0"/>
              <a:t>  Life quality improvement – subsidence of the following symptoms: stool frequency and consistency, stool admixtures, fever, abdominal pain intensity</a:t>
            </a:r>
            <a:r>
              <a:rPr lang="ru-RU" sz="2400" b="1" dirty="0" smtClean="0"/>
              <a:t>. 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б) </a:t>
            </a:r>
            <a:r>
              <a:rPr lang="en-US" sz="2400" b="1" u="sng" dirty="0" smtClean="0">
                <a:solidFill>
                  <a:srgbClr val="FFFF00"/>
                </a:solidFill>
              </a:rPr>
              <a:t>Blood count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 smtClean="0"/>
              <a:t>  RBC, </a:t>
            </a:r>
            <a:r>
              <a:rPr lang="en-US" sz="2400" b="1" dirty="0" err="1" smtClean="0"/>
              <a:t>Hb</a:t>
            </a:r>
            <a:r>
              <a:rPr lang="ru-RU" sz="2400" b="1" dirty="0" smtClean="0"/>
              <a:t>.</a:t>
            </a:r>
          </a:p>
          <a:p>
            <a:pPr marL="0" indent="0" algn="just" eaLnBrk="1" hangingPunct="1">
              <a:lnSpc>
                <a:spcPct val="90000"/>
              </a:lnSpc>
            </a:pPr>
            <a:endParaRPr lang="uk-UA" sz="2000" b="1" dirty="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uk-UA" sz="2000" b="1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uk-UA" sz="2000" b="1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uk-UA" sz="2000" b="1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uk-UA" sz="2000" b="1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uk-UA" sz="28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8858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Remission Criteria</a:t>
            </a:r>
            <a:r>
              <a:rPr lang="ru-RU" smtClean="0">
                <a:solidFill>
                  <a:srgbClr val="FFFF00"/>
                </a:solidFill>
                <a:cs typeface="Times New Roman" pitchFamily="18" charset="0"/>
              </a:rPr>
              <a:t>:</a:t>
            </a:r>
            <a:r>
              <a:rPr lang="ru-RU" smtClean="0"/>
              <a:t>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57338"/>
            <a:ext cx="8229600" cy="5300662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Clr>
                <a:schemeClr val="tx2"/>
              </a:buClr>
              <a:buFont typeface="Arial" charset="0"/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UC</a:t>
            </a:r>
            <a:r>
              <a:rPr lang="ru-RU" sz="2600" b="1" dirty="0" smtClean="0">
                <a:solidFill>
                  <a:srgbClr val="FFFF00"/>
                </a:solidFill>
              </a:rPr>
              <a:t>: </a:t>
            </a:r>
          </a:p>
          <a:p>
            <a:pPr marL="0" indent="0" algn="just" eaLnBrk="1" hangingPunct="1">
              <a:lnSpc>
                <a:spcPct val="70000"/>
              </a:lnSpc>
              <a:buFont typeface="Wingdings" pitchFamily="2" charset="2"/>
              <a:buChar char="Ø"/>
            </a:pPr>
            <a:r>
              <a:rPr lang="en-US" sz="2600" b="1" dirty="0" smtClean="0"/>
              <a:t>  Stool frequency ≤3/day</a:t>
            </a:r>
            <a:r>
              <a:rPr lang="ru-RU" sz="2600" b="1" dirty="0" smtClean="0"/>
              <a:t>;</a:t>
            </a:r>
          </a:p>
          <a:p>
            <a:pPr marL="0" indent="0" algn="just" eaLnBrk="1" hangingPunct="1">
              <a:lnSpc>
                <a:spcPct val="70000"/>
              </a:lnSpc>
              <a:buFont typeface="Wingdings" pitchFamily="2" charset="2"/>
              <a:buChar char="Ø"/>
            </a:pPr>
            <a:r>
              <a:rPr lang="en-US" sz="2600" b="1" dirty="0" smtClean="0"/>
              <a:t>  Absence of blood, mucus in the stool</a:t>
            </a:r>
            <a:r>
              <a:rPr lang="ru-RU" sz="2600" b="1" dirty="0" smtClean="0"/>
              <a:t>; </a:t>
            </a:r>
          </a:p>
          <a:p>
            <a:pPr marL="0" indent="0" algn="just" eaLnBrk="1" hangingPunct="1">
              <a:lnSpc>
                <a:spcPct val="70000"/>
              </a:lnSpc>
              <a:buFont typeface="Wingdings" pitchFamily="2" charset="2"/>
              <a:buChar char="Ø"/>
            </a:pPr>
            <a:r>
              <a:rPr lang="en-US" sz="2600" b="1" dirty="0" smtClean="0"/>
              <a:t>  Absence of abdominal pain, </a:t>
            </a:r>
            <a:r>
              <a:rPr lang="en-US" sz="2600" b="1" dirty="0" err="1" smtClean="0"/>
              <a:t>tenesmus</a:t>
            </a:r>
            <a:r>
              <a:rPr lang="en-US" sz="2600" b="1" dirty="0" smtClean="0"/>
              <a:t>, fever, and other systemic problems</a:t>
            </a:r>
            <a:r>
              <a:rPr lang="ru-RU" sz="2600" b="1" dirty="0" smtClean="0"/>
              <a:t>;</a:t>
            </a:r>
          </a:p>
          <a:p>
            <a:pPr marL="0" indent="0" algn="just" eaLnBrk="1" hangingPunct="1">
              <a:lnSpc>
                <a:spcPct val="70000"/>
              </a:lnSpc>
              <a:buFont typeface="Wingdings" pitchFamily="2" charset="2"/>
              <a:buChar char="Ø"/>
            </a:pPr>
            <a:r>
              <a:rPr lang="en-US" sz="2600" b="1" dirty="0" smtClean="0"/>
              <a:t>  No contact hemorrhages, exudates, mucus sponginess and ulceration </a:t>
            </a:r>
            <a:r>
              <a:rPr lang="ru-RU" sz="2600" b="1" dirty="0" smtClean="0"/>
              <a:t> </a:t>
            </a:r>
            <a:r>
              <a:rPr lang="en-US" sz="2600" b="1" dirty="0" smtClean="0"/>
              <a:t>during </a:t>
            </a:r>
            <a:r>
              <a:rPr lang="en-US" sz="2600" b="1" dirty="0" err="1" smtClean="0"/>
              <a:t>rectoromanoscopy</a:t>
            </a:r>
            <a:r>
              <a:rPr lang="en-US" sz="2600" b="1" dirty="0" smtClean="0"/>
              <a:t>.</a:t>
            </a:r>
            <a:endParaRPr lang="ru-RU" sz="2600" b="1" dirty="0" smtClean="0"/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CD</a:t>
            </a:r>
            <a:r>
              <a:rPr lang="ru-RU" sz="2600" b="1" dirty="0" smtClean="0">
                <a:solidFill>
                  <a:srgbClr val="FFFF00"/>
                </a:solidFill>
              </a:rPr>
              <a:t>:  </a:t>
            </a:r>
          </a:p>
          <a:p>
            <a:pPr marL="0" indent="0" algn="just" eaLnBrk="1" hangingPunct="1">
              <a:lnSpc>
                <a:spcPct val="70000"/>
              </a:lnSpc>
              <a:buFont typeface="Wingdings" pitchFamily="2" charset="2"/>
              <a:buChar char="Ø"/>
            </a:pPr>
            <a:r>
              <a:rPr lang="en-US" sz="2600" b="1" dirty="0" smtClean="0"/>
              <a:t>  CDAI &lt; 150</a:t>
            </a:r>
            <a:r>
              <a:rPr lang="ru-RU" sz="2600" b="1" dirty="0" smtClean="0"/>
              <a:t> 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600" b="1" dirty="0" smtClean="0"/>
              <a:t>(</a:t>
            </a:r>
            <a:r>
              <a:rPr lang="en-US" sz="2600" b="1" dirty="0" smtClean="0"/>
              <a:t>CDAI includes 8 criteria</a:t>
            </a:r>
            <a:r>
              <a:rPr lang="ru-RU" sz="2600" b="1" dirty="0" smtClean="0"/>
              <a:t>: </a:t>
            </a:r>
            <a:r>
              <a:rPr lang="en-US" sz="2600" b="1" dirty="0" smtClean="0"/>
              <a:t>stool quality</a:t>
            </a:r>
            <a:r>
              <a:rPr lang="ru-RU" sz="2600" b="1" dirty="0" smtClean="0"/>
              <a:t>, </a:t>
            </a:r>
            <a:r>
              <a:rPr lang="en-US" sz="2600" b="1" dirty="0" smtClean="0"/>
              <a:t>abdominal pain</a:t>
            </a:r>
            <a:r>
              <a:rPr lang="ru-RU" sz="2600" b="1" dirty="0" smtClean="0"/>
              <a:t>, </a:t>
            </a:r>
            <a:r>
              <a:rPr lang="en-US" sz="2600" b="1" dirty="0" smtClean="0"/>
              <a:t>general well-being</a:t>
            </a:r>
            <a:r>
              <a:rPr lang="ru-RU" sz="2600" b="1" dirty="0" smtClean="0"/>
              <a:t>, </a:t>
            </a:r>
            <a:r>
              <a:rPr lang="en-US" sz="2600" b="1" dirty="0" smtClean="0"/>
              <a:t>symptoms of external damage of the bowel</a:t>
            </a:r>
            <a:r>
              <a:rPr lang="ru-RU" sz="2600" b="1" dirty="0" smtClean="0"/>
              <a:t>, </a:t>
            </a:r>
            <a:r>
              <a:rPr lang="en-US" sz="2600" b="1" dirty="0" smtClean="0"/>
              <a:t>antidiarrheal medications intake</a:t>
            </a:r>
            <a:r>
              <a:rPr lang="ru-RU" sz="2600" b="1" dirty="0" smtClean="0"/>
              <a:t>, </a:t>
            </a:r>
            <a:r>
              <a:rPr lang="en-US" sz="2600" b="1" dirty="0" smtClean="0"/>
              <a:t>abdominal infiltration</a:t>
            </a:r>
            <a:r>
              <a:rPr lang="ru-RU" sz="2600" b="1" dirty="0" smtClean="0"/>
              <a:t>, </a:t>
            </a:r>
            <a:r>
              <a:rPr lang="en-US" sz="2600" b="1" dirty="0" err="1" smtClean="0"/>
              <a:t>hematocrit</a:t>
            </a:r>
            <a:r>
              <a:rPr lang="ru-RU" sz="2600" b="1" dirty="0" smtClean="0"/>
              <a:t>, </a:t>
            </a:r>
            <a:r>
              <a:rPr lang="en-US" sz="2600" b="1" dirty="0" smtClean="0"/>
              <a:t>body mass</a:t>
            </a:r>
            <a:r>
              <a:rPr lang="ru-RU" sz="2600" b="1" dirty="0" smtClean="0"/>
              <a:t>)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ru-RU" sz="2600" b="1" dirty="0" smtClean="0">
                <a:solidFill>
                  <a:schemeClr val="accent2"/>
                </a:solidFill>
                <a:cs typeface="Arial" charset="0"/>
              </a:rPr>
              <a:t> </a:t>
            </a:r>
            <a:endParaRPr lang="ru-RU" sz="2600" b="1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marL="0" indent="0" algn="just" eaLnBrk="1" hangingPunct="1">
              <a:lnSpc>
                <a:spcPct val="70000"/>
              </a:lnSpc>
              <a:buFontTx/>
              <a:buNone/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9" name="Group 1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077049"/>
              </p:ext>
            </p:extLst>
          </p:nvPr>
        </p:nvGraphicFramePr>
        <p:xfrm>
          <a:off x="179388" y="188913"/>
          <a:ext cx="8785225" cy="6481764"/>
        </p:xfrm>
        <a:graphic>
          <a:graphicData uri="http://schemas.openxmlformats.org/drawingml/2006/table">
            <a:tbl>
              <a:tblPr/>
              <a:tblGrid>
                <a:gridCol w="2232025"/>
                <a:gridCol w="3384550"/>
                <a:gridCol w="936625"/>
                <a:gridCol w="719137"/>
                <a:gridCol w="792163"/>
                <a:gridCol w="720725"/>
              </a:tblGrid>
              <a:tr h="588963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UC Patients Clinical Data</a:t>
                      </a:r>
                      <a:endParaRPr kumimoji="0" lang="uk-UA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Reference Group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Control Group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7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№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№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Disease History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&lt; 6 months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&lt; 1 year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– 5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years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&gt; 5 years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Severity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Moderate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Severe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Course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Acute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0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Continuous chronic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0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Relapsing chronic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Damage Degree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Left-sided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Subtotal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Activity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Moderate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High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Surgical History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Negative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6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Positive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75" name="Group 143"/>
          <p:cNvGraphicFramePr>
            <a:graphicFrameLocks noGrp="1"/>
          </p:cNvGraphicFramePr>
          <p:nvPr>
            <p:ph idx="1"/>
          </p:nvPr>
        </p:nvGraphicFramePr>
        <p:xfrm>
          <a:off x="107950" y="115888"/>
          <a:ext cx="8928100" cy="6572250"/>
        </p:xfrm>
        <a:graphic>
          <a:graphicData uri="http://schemas.openxmlformats.org/drawingml/2006/table">
            <a:tbl>
              <a:tblPr/>
              <a:tblGrid>
                <a:gridCol w="2528888"/>
                <a:gridCol w="3448050"/>
                <a:gridCol w="790575"/>
                <a:gridCol w="673100"/>
                <a:gridCol w="839787"/>
                <a:gridCol w="647700"/>
              </a:tblGrid>
              <a:tr h="54292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CD Patients Clinical Data</a:t>
                      </a:r>
                      <a:endParaRPr kumimoji="0" lang="uk-U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Reference Group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Conrol Group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№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№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Disease History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&lt; 6 months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&lt; 1 year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– 5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years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 – 10 years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&gt; 10 years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Localization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Caecum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Left-sided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Subtotal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2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Total (large bowel)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Anastomosis area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Prestomal area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Rectum stump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2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Anal canal, perianal area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Rectum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Severity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Moderate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Severe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Surgical History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Negative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Positive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4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endParaRPr lang="ru-RU" sz="36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3600" dirty="0" smtClean="0">
                <a:solidFill>
                  <a:srgbClr val="FFFF00"/>
                </a:solidFill>
              </a:rPr>
              <a:t>Each UC patient underwent</a:t>
            </a:r>
            <a:r>
              <a:rPr lang="ru-RU" sz="3600" dirty="0" smtClean="0">
                <a:solidFill>
                  <a:srgbClr val="FFFF00"/>
                </a:solidFill>
              </a:rPr>
              <a:t> 1 - 8 </a:t>
            </a:r>
            <a:r>
              <a:rPr lang="en-US" sz="3600" dirty="0" smtClean="0">
                <a:solidFill>
                  <a:srgbClr val="FFFF00"/>
                </a:solidFill>
              </a:rPr>
              <a:t>transplantations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en-US" sz="3600" dirty="0" smtClean="0">
                <a:solidFill>
                  <a:srgbClr val="FFFF00"/>
                </a:solidFill>
              </a:rPr>
              <a:t>mean</a:t>
            </a:r>
            <a:r>
              <a:rPr lang="ru-RU" sz="3600" dirty="0" smtClean="0">
                <a:solidFill>
                  <a:srgbClr val="FFFF00"/>
                </a:solidFill>
              </a:rPr>
              <a:t> 2,29 </a:t>
            </a:r>
            <a:r>
              <a:rPr lang="en-US" sz="3600" dirty="0" smtClean="0">
                <a:solidFill>
                  <a:srgbClr val="FFFF00"/>
                </a:solidFill>
              </a:rPr>
              <a:t>±</a:t>
            </a:r>
            <a:r>
              <a:rPr lang="ru-RU" sz="3600" dirty="0" smtClean="0">
                <a:solidFill>
                  <a:srgbClr val="FFFF00"/>
                </a:solidFill>
              </a:rPr>
              <a:t> 0,08.</a:t>
            </a:r>
          </a:p>
          <a:p>
            <a:pPr eaLnBrk="1" hangingPunct="1"/>
            <a:endParaRPr lang="ru-RU" sz="36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3600" dirty="0" smtClean="0">
                <a:solidFill>
                  <a:srgbClr val="FFFF00"/>
                </a:solidFill>
              </a:rPr>
              <a:t>Each CD patient underwent</a:t>
            </a:r>
            <a:r>
              <a:rPr lang="ru-RU" sz="3600" dirty="0" smtClean="0">
                <a:solidFill>
                  <a:srgbClr val="FFFF00"/>
                </a:solidFill>
              </a:rPr>
              <a:t> 1 - 3 </a:t>
            </a:r>
            <a:r>
              <a:rPr lang="en-US" sz="3600" dirty="0" smtClean="0">
                <a:solidFill>
                  <a:srgbClr val="FFFF00"/>
                </a:solidFill>
              </a:rPr>
              <a:t>FSCT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en-US" sz="3600" dirty="0" smtClean="0">
                <a:solidFill>
                  <a:srgbClr val="FFFF00"/>
                </a:solidFill>
              </a:rPr>
              <a:t>mean</a:t>
            </a:r>
            <a:r>
              <a:rPr lang="ru-RU" sz="3600" dirty="0" smtClean="0">
                <a:solidFill>
                  <a:srgbClr val="FFFF00"/>
                </a:solidFill>
              </a:rPr>
              <a:t> 1,93±0,06.</a:t>
            </a:r>
            <a:endParaRPr lang="uk-UA" sz="3600" dirty="0" smtClean="0">
              <a:solidFill>
                <a:srgbClr val="FFFF00"/>
              </a:solidFill>
            </a:endParaRPr>
          </a:p>
          <a:p>
            <a:pPr eaLnBrk="1" hangingPunct="1"/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1368425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FFFF00"/>
                </a:solidFill>
              </a:rPr>
              <a:t>Comparative Analysis of the Main Clinical Data of the Reference and Control Groups (UC)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</a:rPr>
              <a:t>R</a:t>
            </a:r>
            <a:r>
              <a:rPr lang="ru-RU" sz="2000" b="1" dirty="0" smtClean="0">
                <a:solidFill>
                  <a:srgbClr val="FFFF00"/>
                </a:solidFill>
              </a:rPr>
              <a:t> – </a:t>
            </a:r>
            <a:r>
              <a:rPr lang="en-US" sz="2000" b="1" dirty="0" smtClean="0">
                <a:solidFill>
                  <a:srgbClr val="FFFF00"/>
                </a:solidFill>
              </a:rPr>
              <a:t>reference group</a:t>
            </a:r>
            <a:r>
              <a:rPr lang="ru-RU" sz="2000" b="1" dirty="0" smtClean="0">
                <a:solidFill>
                  <a:srgbClr val="FFFF00"/>
                </a:solidFill>
              </a:rPr>
              <a:t>     </a:t>
            </a:r>
            <a:r>
              <a:rPr lang="en-US" sz="2000" b="1" dirty="0" smtClean="0">
                <a:solidFill>
                  <a:srgbClr val="FFFF00"/>
                </a:solidFill>
              </a:rPr>
              <a:t>C</a:t>
            </a:r>
            <a:r>
              <a:rPr lang="ru-RU" sz="2000" b="1" dirty="0" smtClean="0">
                <a:solidFill>
                  <a:srgbClr val="FFFF00"/>
                </a:solidFill>
              </a:rPr>
              <a:t> – </a:t>
            </a:r>
            <a:r>
              <a:rPr lang="en-US" sz="2000" b="1" dirty="0" smtClean="0">
                <a:solidFill>
                  <a:srgbClr val="FFFF00"/>
                </a:solidFill>
              </a:rPr>
              <a:t>control group</a:t>
            </a:r>
            <a:endParaRPr lang="ru-RU" sz="2000" b="1" dirty="0" smtClean="0">
              <a:solidFill>
                <a:srgbClr val="FFFF00"/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44675"/>
            <a:ext cx="8569325" cy="4632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900" b="1" dirty="0" smtClean="0"/>
              <a:t>Remission</a:t>
            </a:r>
            <a:r>
              <a:rPr lang="ru-RU" sz="1900" b="1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ru-RU" sz="3000" b="1" dirty="0" smtClean="0">
                <a:solidFill>
                  <a:srgbClr val="FFFF00"/>
                </a:solidFill>
              </a:rPr>
              <a:t>  - 78,26±6,57%</a:t>
            </a:r>
            <a:r>
              <a:rPr lang="ru-RU" sz="3000" b="1" dirty="0" smtClean="0">
                <a:solidFill>
                  <a:srgbClr val="FFFF00"/>
                </a:solidFill>
                <a:ea typeface="Lucida Sans Unicode" pitchFamily="34" charset="0"/>
                <a:cs typeface="Calibri" pitchFamily="34" charset="0"/>
              </a:rPr>
              <a:t>*</a:t>
            </a:r>
            <a:r>
              <a:rPr lang="ru-RU" sz="1900" b="1" dirty="0" smtClean="0">
                <a:solidFill>
                  <a:srgbClr val="FFFF00"/>
                </a:solidFill>
              </a:rPr>
              <a:t>                                 </a:t>
            </a:r>
            <a:r>
              <a:rPr lang="en-US" sz="1900" b="1" dirty="0" smtClean="0">
                <a:solidFill>
                  <a:srgbClr val="FFFF00"/>
                </a:solidFill>
              </a:rPr>
              <a:t>C</a:t>
            </a:r>
            <a:r>
              <a:rPr lang="ru-RU" sz="1900" b="1" dirty="0" smtClean="0">
                <a:solidFill>
                  <a:srgbClr val="FFFF00"/>
                </a:solidFill>
              </a:rPr>
              <a:t> - 57,89±8,04 %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900" b="1" dirty="0" smtClean="0"/>
              <a:t>Need for surgery within 1 months after FSCT</a:t>
            </a:r>
            <a:r>
              <a:rPr lang="ru-RU" sz="1900" b="1" dirty="0" smtClean="0"/>
              <a:t>: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ru-RU" sz="3000" b="1" dirty="0" smtClean="0">
                <a:solidFill>
                  <a:srgbClr val="FFFF00"/>
                </a:solidFill>
              </a:rPr>
              <a:t> - 12±6,49%</a:t>
            </a:r>
            <a:r>
              <a:rPr lang="ru-RU" sz="3300" b="1" dirty="0" smtClean="0">
                <a:solidFill>
                  <a:srgbClr val="FFFF00"/>
                </a:solidFill>
              </a:rPr>
              <a:t>  </a:t>
            </a:r>
            <a:r>
              <a:rPr lang="ru-RU" sz="1900" b="1" dirty="0" smtClean="0">
                <a:solidFill>
                  <a:srgbClr val="FFFF00"/>
                </a:solidFill>
              </a:rPr>
              <a:t>                                           </a:t>
            </a:r>
            <a:r>
              <a:rPr lang="en-US" sz="1900" b="1" dirty="0" smtClean="0">
                <a:solidFill>
                  <a:srgbClr val="FFFF00"/>
                </a:solidFill>
              </a:rPr>
              <a:t>C</a:t>
            </a:r>
            <a:r>
              <a:rPr lang="ru-RU" sz="1900" b="1" dirty="0" smtClean="0">
                <a:solidFill>
                  <a:srgbClr val="FFFF00"/>
                </a:solidFill>
              </a:rPr>
              <a:t> - 21,05±9,35%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900" b="1" dirty="0" smtClean="0"/>
              <a:t>Average time until remission</a:t>
            </a:r>
            <a:r>
              <a:rPr lang="ru-RU" sz="1900" b="1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ru-RU" sz="3000" b="1" dirty="0" smtClean="0">
                <a:solidFill>
                  <a:srgbClr val="FFFF00"/>
                </a:solidFill>
              </a:rPr>
              <a:t> - 21±1,06 </a:t>
            </a:r>
            <a:r>
              <a:rPr lang="en-US" sz="3000" b="1" dirty="0" smtClean="0">
                <a:solidFill>
                  <a:srgbClr val="FFFF00"/>
                </a:solidFill>
              </a:rPr>
              <a:t>days</a:t>
            </a:r>
            <a:r>
              <a:rPr lang="ru-RU" sz="1900" b="1" dirty="0" smtClean="0">
                <a:solidFill>
                  <a:srgbClr val="FFFF00"/>
                </a:solidFill>
              </a:rPr>
              <a:t>                                   </a:t>
            </a:r>
            <a:r>
              <a:rPr lang="en-US" sz="1900" b="1" dirty="0" smtClean="0">
                <a:solidFill>
                  <a:srgbClr val="FFFF00"/>
                </a:solidFill>
              </a:rPr>
              <a:t>  C</a:t>
            </a:r>
            <a:r>
              <a:rPr lang="ru-RU" sz="1900" b="1" dirty="0" smtClean="0">
                <a:solidFill>
                  <a:srgbClr val="FFFF00"/>
                </a:solidFill>
              </a:rPr>
              <a:t> - 26±1,84  </a:t>
            </a:r>
            <a:r>
              <a:rPr lang="en-US" sz="1900" b="1" dirty="0" smtClean="0">
                <a:solidFill>
                  <a:srgbClr val="FFFF00"/>
                </a:solidFill>
              </a:rPr>
              <a:t>days</a:t>
            </a:r>
            <a:endParaRPr lang="ru-RU" sz="19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900" b="1" dirty="0" smtClean="0"/>
              <a:t>Remission term</a:t>
            </a:r>
            <a:r>
              <a:rPr lang="ru-RU" sz="1900" b="1" dirty="0" smtClean="0"/>
              <a:t>:</a:t>
            </a:r>
            <a:r>
              <a:rPr lang="ru-RU" sz="1900" b="1" dirty="0" smtClean="0">
                <a:solidFill>
                  <a:srgbClr val="FFFF00"/>
                </a:solidFill>
              </a:rPr>
              <a:t>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FF00"/>
                </a:solidFill>
              </a:rPr>
              <a:t>R</a:t>
            </a:r>
            <a:r>
              <a:rPr lang="ru-RU" b="1" dirty="0" smtClean="0">
                <a:solidFill>
                  <a:srgbClr val="FFFF00"/>
                </a:solidFill>
              </a:rPr>
              <a:t> - 14,3±1,84</a:t>
            </a:r>
            <a:r>
              <a:rPr lang="ru-RU" b="1" dirty="0" smtClean="0">
                <a:cs typeface="Lucida Sans Unicode" pitchFamily="34" charset="0"/>
              </a:rPr>
              <a:t>*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months</a:t>
            </a:r>
            <a:r>
              <a:rPr lang="ru-RU" sz="1900" b="1" dirty="0" smtClean="0">
                <a:solidFill>
                  <a:srgbClr val="FFFF00"/>
                </a:solidFill>
              </a:rPr>
              <a:t>               </a:t>
            </a:r>
            <a:r>
              <a:rPr lang="en-US" sz="1900" b="1" dirty="0" smtClean="0">
                <a:solidFill>
                  <a:srgbClr val="FFFF00"/>
                </a:solidFill>
              </a:rPr>
              <a:t>C</a:t>
            </a:r>
            <a:r>
              <a:rPr lang="ru-RU" sz="1900" b="1" dirty="0" smtClean="0">
                <a:solidFill>
                  <a:srgbClr val="FFFF00"/>
                </a:solidFill>
              </a:rPr>
              <a:t> - 9,45</a:t>
            </a:r>
            <a:r>
              <a:rPr lang="ru-RU" sz="1900" b="1" dirty="0" smtClean="0">
                <a:solidFill>
                  <a:srgbClr val="FFFF00"/>
                </a:solidFill>
                <a:sym typeface="Symbol" pitchFamily="18" charset="2"/>
              </a:rPr>
              <a:t></a:t>
            </a:r>
            <a:r>
              <a:rPr lang="ru-RU" sz="1900" b="1" dirty="0" smtClean="0">
                <a:solidFill>
                  <a:srgbClr val="FFFF00"/>
                </a:solidFill>
              </a:rPr>
              <a:t>1,27 </a:t>
            </a:r>
            <a:r>
              <a:rPr lang="en-US" sz="1900" b="1" dirty="0" smtClean="0">
                <a:solidFill>
                  <a:srgbClr val="FFFF00"/>
                </a:solidFill>
              </a:rPr>
              <a:t>months</a:t>
            </a:r>
            <a:endParaRPr lang="ru-RU" sz="19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9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900" b="1" dirty="0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1900" b="1" dirty="0" smtClean="0"/>
              <a:t>* - </a:t>
            </a:r>
            <a:r>
              <a:rPr lang="en-US" sz="1900" b="1" dirty="0" smtClean="0"/>
              <a:t>R-C differences are statistically valid</a:t>
            </a:r>
            <a:r>
              <a:rPr lang="ru-RU" sz="1900" b="1" dirty="0" smtClean="0"/>
              <a:t>, р&lt;0,05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856663" cy="865187"/>
          </a:xfrm>
        </p:spPr>
        <p:txBody>
          <a:bodyPr/>
          <a:lstStyle/>
          <a:p>
            <a:pPr eaLnBrk="1" hangingPunct="1"/>
            <a:r>
              <a:rPr lang="uk-UA" sz="2500" b="1" smtClean="0">
                <a:latin typeface="Times New Roman" pitchFamily="18" charset="0"/>
              </a:rPr>
              <a:t/>
            </a:r>
            <a:br>
              <a:rPr lang="uk-UA" sz="2500" b="1" smtClean="0">
                <a:latin typeface="Times New Roman" pitchFamily="18" charset="0"/>
              </a:rPr>
            </a:br>
            <a:r>
              <a:rPr lang="uk-UA" sz="2500" b="1" smtClean="0">
                <a:latin typeface="Times New Roman" pitchFamily="18" charset="0"/>
              </a:rPr>
              <a:t> </a:t>
            </a:r>
            <a:r>
              <a:rPr lang="en-US" sz="2400" b="1" smtClean="0">
                <a:solidFill>
                  <a:srgbClr val="FFFF00"/>
                </a:solidFill>
              </a:rPr>
              <a:t>Comparative Analysis of the Main Clinical Data of the Reference and Control Groups (CD)</a:t>
            </a:r>
            <a:endParaRPr lang="ru-RU" sz="2400" b="1" smtClean="0">
              <a:solidFill>
                <a:srgbClr val="FFFF00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642350" cy="53514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latin typeface="Times New Roman" pitchFamily="18" charset="0"/>
              </a:rPr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200" b="1" dirty="0" smtClean="0">
                <a:solidFill>
                  <a:srgbClr val="FFFF00"/>
                </a:solidFill>
              </a:rPr>
              <a:t>R</a:t>
            </a:r>
            <a:r>
              <a:rPr lang="ru-RU" sz="2200" b="1" dirty="0" smtClean="0">
                <a:solidFill>
                  <a:srgbClr val="FFFF00"/>
                </a:solidFill>
              </a:rPr>
              <a:t> – </a:t>
            </a:r>
            <a:r>
              <a:rPr lang="en-US" sz="2200" b="1" dirty="0" smtClean="0">
                <a:solidFill>
                  <a:srgbClr val="FFFF00"/>
                </a:solidFill>
              </a:rPr>
              <a:t>reference group</a:t>
            </a:r>
            <a:r>
              <a:rPr lang="ru-RU" sz="2200" b="1" dirty="0" smtClean="0">
                <a:solidFill>
                  <a:srgbClr val="FFFF00"/>
                </a:solidFill>
              </a:rPr>
              <a:t>        </a:t>
            </a:r>
            <a:r>
              <a:rPr lang="en-US" sz="2200" b="1" dirty="0" smtClean="0">
                <a:solidFill>
                  <a:srgbClr val="FFFF00"/>
                </a:solidFill>
              </a:rPr>
              <a:t>C</a:t>
            </a:r>
            <a:r>
              <a:rPr lang="ru-RU" sz="2200" b="1" dirty="0" smtClean="0">
                <a:solidFill>
                  <a:srgbClr val="FFFF00"/>
                </a:solidFill>
              </a:rPr>
              <a:t> – </a:t>
            </a:r>
            <a:r>
              <a:rPr lang="en-US" sz="2200" b="1" dirty="0" smtClean="0">
                <a:solidFill>
                  <a:srgbClr val="FFFF00"/>
                </a:solidFill>
              </a:rPr>
              <a:t>control group</a:t>
            </a:r>
            <a:endParaRPr lang="ru-RU" sz="2200" b="1" dirty="0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2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900" b="1" dirty="0" smtClean="0"/>
              <a:t>Remission cases</a:t>
            </a:r>
            <a:r>
              <a:rPr lang="ru-RU" sz="1900" b="1" dirty="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200" dirty="0" smtClean="0">
                <a:latin typeface="Times New Roman" pitchFamily="18" charset="0"/>
              </a:rPr>
              <a:t>  </a:t>
            </a: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uk-UA" sz="3000" b="1" dirty="0" smtClean="0">
                <a:solidFill>
                  <a:srgbClr val="FFFF00"/>
                </a:solidFill>
              </a:rPr>
              <a:t> - 66,67</a:t>
            </a:r>
            <a:r>
              <a:rPr lang="ru-RU" sz="3000" b="1" dirty="0" smtClean="0">
                <a:solidFill>
                  <a:srgbClr val="FFFF00"/>
                </a:solidFill>
              </a:rPr>
              <a:t>±13,61%</a:t>
            </a:r>
            <a:r>
              <a:rPr lang="uk-UA" sz="3000" b="1" dirty="0" smtClean="0">
                <a:solidFill>
                  <a:srgbClr val="FFFF00"/>
                </a:solidFill>
              </a:rPr>
              <a:t>                    </a:t>
            </a:r>
            <a:r>
              <a:rPr lang="en-US" sz="2200" b="1" dirty="0" smtClean="0">
                <a:solidFill>
                  <a:srgbClr val="FFFF00"/>
                </a:solidFill>
              </a:rPr>
              <a:t>C</a:t>
            </a:r>
            <a:r>
              <a:rPr lang="uk-UA" sz="2200" b="1" dirty="0" smtClean="0">
                <a:solidFill>
                  <a:srgbClr val="FFFF00"/>
                </a:solidFill>
              </a:rPr>
              <a:t> - 62,5</a:t>
            </a:r>
            <a:r>
              <a:rPr lang="ru-RU" sz="2200" b="1" dirty="0" smtClean="0">
                <a:solidFill>
                  <a:srgbClr val="FFFF00"/>
                </a:solidFill>
              </a:rPr>
              <a:t>±1</a:t>
            </a:r>
            <a:r>
              <a:rPr lang="uk-UA" sz="2200" b="1" dirty="0" smtClean="0">
                <a:solidFill>
                  <a:srgbClr val="FFFF00"/>
                </a:solidFill>
              </a:rPr>
              <a:t>7</a:t>
            </a:r>
            <a:r>
              <a:rPr lang="ru-RU" sz="2200" b="1" dirty="0" smtClean="0">
                <a:solidFill>
                  <a:srgbClr val="FFFF00"/>
                </a:solidFill>
              </a:rPr>
              <a:t>,</a:t>
            </a:r>
            <a:r>
              <a:rPr lang="uk-UA" sz="2200" b="1" dirty="0" smtClean="0">
                <a:solidFill>
                  <a:srgbClr val="FFFF00"/>
                </a:solidFill>
              </a:rPr>
              <a:t>12</a:t>
            </a:r>
            <a:r>
              <a:rPr lang="ru-RU" sz="2200" b="1" dirty="0" smtClean="0">
                <a:solidFill>
                  <a:srgbClr val="FFFF00"/>
                </a:solidFill>
              </a:rPr>
              <a:t>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solidFill>
                  <a:srgbClr val="FFFF00"/>
                </a:solidFill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ru-RU" b="1" u="sng" dirty="0" smtClean="0">
                <a:solidFill>
                  <a:srgbClr val="FFFF00"/>
                </a:solidFill>
              </a:rPr>
              <a:t> 100% </a:t>
            </a:r>
            <a:r>
              <a:rPr lang="en-US" sz="2400" b="1" u="sng" dirty="0" smtClean="0">
                <a:solidFill>
                  <a:srgbClr val="FFFF00"/>
                </a:solidFill>
              </a:rPr>
              <a:t>within 7 weeks</a:t>
            </a:r>
            <a:endParaRPr lang="ru-RU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900" b="1" dirty="0" smtClean="0"/>
              <a:t>Average time until remission</a:t>
            </a:r>
            <a:r>
              <a:rPr lang="uk-UA" sz="1900" b="1" dirty="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200" dirty="0" smtClean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uk-UA" sz="3000" b="1" dirty="0" smtClean="0">
                <a:solidFill>
                  <a:srgbClr val="FFFF00"/>
                </a:solidFill>
              </a:rPr>
              <a:t> - 4 </a:t>
            </a:r>
            <a:r>
              <a:rPr lang="en-US" sz="3000" b="1" dirty="0" smtClean="0">
                <a:solidFill>
                  <a:srgbClr val="FFFF00"/>
                </a:solidFill>
              </a:rPr>
              <a:t>weeks</a:t>
            </a:r>
            <a:r>
              <a:rPr lang="ru-RU" sz="3000" b="1" dirty="0" smtClean="0">
                <a:solidFill>
                  <a:srgbClr val="FFFF00"/>
                </a:solidFill>
              </a:rPr>
              <a:t> </a:t>
            </a:r>
            <a:r>
              <a:rPr lang="uk-UA" sz="3000" b="1" dirty="0" smtClean="0">
                <a:solidFill>
                  <a:srgbClr val="FFFF00"/>
                </a:solidFill>
              </a:rPr>
              <a:t>                            </a:t>
            </a:r>
            <a:r>
              <a:rPr lang="en-US" sz="3000" b="1" dirty="0" smtClean="0">
                <a:solidFill>
                  <a:srgbClr val="FFFF00"/>
                </a:solidFill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</a:rPr>
              <a:t>C</a:t>
            </a:r>
            <a:r>
              <a:rPr lang="uk-UA" sz="2200" b="1" dirty="0" smtClean="0">
                <a:solidFill>
                  <a:srgbClr val="FFFF00"/>
                </a:solidFill>
              </a:rPr>
              <a:t> - 6 </a:t>
            </a:r>
            <a:r>
              <a:rPr lang="en-US" sz="2200" b="1" dirty="0" smtClean="0">
                <a:solidFill>
                  <a:srgbClr val="FFFF00"/>
                </a:solidFill>
              </a:rPr>
              <a:t>weeks</a:t>
            </a:r>
            <a:endParaRPr lang="ru-RU" sz="2200" dirty="0" smtClean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dirty="0" smtClean="0"/>
              <a:t>Remission term</a:t>
            </a:r>
            <a:r>
              <a:rPr lang="ru-RU" sz="1900" b="1" dirty="0" smtClean="0"/>
              <a:t>: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200" b="1" dirty="0" smtClean="0">
                <a:latin typeface="Times New Roman" pitchFamily="18" charset="0"/>
              </a:rPr>
              <a:t>  </a:t>
            </a:r>
            <a:r>
              <a:rPr lang="en-US" sz="3000" b="1" dirty="0" smtClean="0">
                <a:solidFill>
                  <a:srgbClr val="FFFF00"/>
                </a:solidFill>
              </a:rPr>
              <a:t>R</a:t>
            </a:r>
            <a:r>
              <a:rPr lang="ru-RU" sz="3000" b="1" dirty="0" smtClean="0">
                <a:solidFill>
                  <a:srgbClr val="FFFF00"/>
                </a:solidFill>
              </a:rPr>
              <a:t> - 28,3±2,67</a:t>
            </a:r>
            <a:r>
              <a:rPr lang="ru-RU" sz="3000" b="1" dirty="0" smtClean="0"/>
              <a:t>*</a:t>
            </a:r>
            <a:r>
              <a:rPr lang="ru-RU" sz="3000" b="1" dirty="0" smtClean="0">
                <a:solidFill>
                  <a:srgbClr val="FFFF00"/>
                </a:solidFill>
              </a:rPr>
              <a:t>  </a:t>
            </a:r>
            <a:r>
              <a:rPr lang="en-US" sz="3000" b="1" dirty="0" smtClean="0">
                <a:solidFill>
                  <a:srgbClr val="FFFF00"/>
                </a:solidFill>
              </a:rPr>
              <a:t>months</a:t>
            </a:r>
            <a:r>
              <a:rPr lang="ru-RU" sz="2200" b="1" dirty="0" smtClean="0">
                <a:solidFill>
                  <a:srgbClr val="FFFF00"/>
                </a:solidFill>
              </a:rPr>
              <a:t>          </a:t>
            </a:r>
            <a:r>
              <a:rPr lang="en-US" sz="2200" b="1" dirty="0" smtClean="0">
                <a:solidFill>
                  <a:srgbClr val="FFFF00"/>
                </a:solidFill>
              </a:rPr>
              <a:t>   C</a:t>
            </a:r>
            <a:r>
              <a:rPr lang="ru-RU" sz="2200" b="1" dirty="0" smtClean="0">
                <a:solidFill>
                  <a:srgbClr val="FFFF00"/>
                </a:solidFill>
              </a:rPr>
              <a:t> - 12,5</a:t>
            </a:r>
            <a:r>
              <a:rPr lang="ru-RU" sz="2200" b="1" dirty="0" smtClean="0">
                <a:solidFill>
                  <a:srgbClr val="FFFF00"/>
                </a:solidFill>
                <a:sym typeface="Symbol" pitchFamily="18" charset="2"/>
              </a:rPr>
              <a:t></a:t>
            </a:r>
            <a:r>
              <a:rPr lang="ru-RU" sz="2200" b="1" dirty="0" smtClean="0">
                <a:solidFill>
                  <a:srgbClr val="FFFF00"/>
                </a:solidFill>
              </a:rPr>
              <a:t>1,26 </a:t>
            </a:r>
            <a:r>
              <a:rPr lang="en-US" sz="2200" b="1" dirty="0" smtClean="0">
                <a:solidFill>
                  <a:srgbClr val="FFFF00"/>
                </a:solidFill>
              </a:rPr>
              <a:t>months</a:t>
            </a:r>
            <a:endParaRPr lang="ru-RU" sz="2200" dirty="0" smtClean="0">
              <a:solidFill>
                <a:srgbClr val="FFFF00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200" dirty="0" smtClean="0"/>
              <a:t> 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200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200" dirty="0" smtClean="0"/>
              <a:t>*</a:t>
            </a:r>
            <a:r>
              <a:rPr lang="ru-RU" sz="2200" b="1" dirty="0" smtClean="0"/>
              <a:t> - </a:t>
            </a:r>
            <a:r>
              <a:rPr lang="en-US" sz="1900" b="1" dirty="0" smtClean="0"/>
              <a:t>R-C differences are statistically valid</a:t>
            </a:r>
            <a:r>
              <a:rPr lang="ru-RU" sz="1900" b="1" dirty="0" smtClean="0"/>
              <a:t>, р&lt;0,05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3149</TotalTime>
  <Words>927</Words>
  <Application>Microsoft Office PowerPoint</Application>
  <PresentationFormat>On-screen Show (4:3)</PresentationFormat>
  <Paragraphs>302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Тема Office</vt:lpstr>
      <vt:lpstr> Experience of Ulcerative Colitis and Crohn’s Disease Patients Treatment with Fetal Stem Cell Suspensions</vt:lpstr>
      <vt:lpstr>PowerPoint Presentation</vt:lpstr>
      <vt:lpstr>  FSCT efficacy was evaluated by:   </vt:lpstr>
      <vt:lpstr>Remission Criteria: </vt:lpstr>
      <vt:lpstr>PowerPoint Presentation</vt:lpstr>
      <vt:lpstr>PowerPoint Presentation</vt:lpstr>
      <vt:lpstr>PowerPoint Presentation</vt:lpstr>
      <vt:lpstr>Comparative Analysis of the Main Clinical Data of the Reference and Control Groups (UC)  R – reference group     C – control group</vt:lpstr>
      <vt:lpstr>  Comparative Analysis of the Main Clinical Data of the Reference and Control Groups (CD)</vt:lpstr>
      <vt:lpstr>UC Patients Life Quality </vt:lpstr>
      <vt:lpstr>CD Patients Life Quality</vt:lpstr>
      <vt:lpstr>Post-FSCT Defecation Frequency in UC (1 month)</vt:lpstr>
      <vt:lpstr> CDAI Dynamics in CD Patients  </vt:lpstr>
      <vt:lpstr>Pre- and Post-FSCT RBC Count in UC Reference and Control Groups  (х10^12/l)</vt:lpstr>
      <vt:lpstr> Pre- and Post-FSCT Hb Level in UC Reference and Control Groups (g/l) </vt:lpstr>
      <vt:lpstr> Pre- and Post-FSCT RBC Count in CD Reference and Control Groups  (х10^12/l)  </vt:lpstr>
      <vt:lpstr>Pre- and Post-FSCT Hb Level in CD Reference and Control Groups (g/l) </vt:lpstr>
      <vt:lpstr>Indications for FSCT in UC and CD  </vt:lpstr>
      <vt:lpstr>FSCT Contraindications</vt:lpstr>
      <vt:lpstr>Results of FSC Suspensions Application in Combined UC and CD Treatment</vt:lpstr>
    </vt:vector>
  </TitlesOfParts>
  <Company>Центр "ЕмСелл"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лечения пациентов с неспецифическим язвенным колитом и болезнью Крона эмбриональными  клеточными суспензиями, содержащими стволовые клетки</dc:title>
  <dc:creator>ЕмСелл</dc:creator>
  <cp:lastModifiedBy>Window 7</cp:lastModifiedBy>
  <cp:revision>169</cp:revision>
  <dcterms:created xsi:type="dcterms:W3CDTF">2004-09-20T07:42:12Z</dcterms:created>
  <dcterms:modified xsi:type="dcterms:W3CDTF">2013-04-01T02:45:13Z</dcterms:modified>
</cp:coreProperties>
</file>